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555A7-9ACE-41B7-8DDB-FDA2DD7850C9}" v="1" dt="2023-09-07T09:17:33.97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F CaF" userId="dc4509844c1aae2c" providerId="Windows Live" clId="Web-{2C1555A7-9ACE-41B7-8DDB-FDA2DD7850C9}"/>
    <pc:docChg chg="modSld">
      <pc:chgData name="CaF CaF" userId="dc4509844c1aae2c" providerId="Windows Live" clId="Web-{2C1555A7-9ACE-41B7-8DDB-FDA2DD7850C9}" dt="2023-09-07T09:17:33.975" v="0" actId="1076"/>
      <pc:docMkLst>
        <pc:docMk/>
      </pc:docMkLst>
      <pc:sldChg chg="modSp">
        <pc:chgData name="CaF CaF" userId="dc4509844c1aae2c" providerId="Windows Live" clId="Web-{2C1555A7-9ACE-41B7-8DDB-FDA2DD7850C9}" dt="2023-09-07T09:17:33.975" v="0" actId="1076"/>
        <pc:sldMkLst>
          <pc:docMk/>
          <pc:sldMk cId="0" sldId="257"/>
        </pc:sldMkLst>
        <pc:spChg chg="mod">
          <ac:chgData name="CaF CaF" userId="dc4509844c1aae2c" providerId="Windows Live" clId="Web-{2C1555A7-9ACE-41B7-8DDB-FDA2DD7850C9}" dt="2023-09-07T09:17:33.975" v="0" actId="1076"/>
          <ac:spMkLst>
            <pc:docMk/>
            <pc:sldMk cId="0" sldId="257"/>
            <ac:spMk id="1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02_slideSOC_1-01.png" descr="20.02_slideSOC_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0"/>
            <a:ext cx="2437926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20.02_slideSOC_1-10.png" descr="20.02_slideSOC_1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569" y="990939"/>
            <a:ext cx="2795643" cy="278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PHẢN ỨNG"/>
          <p:cNvSpPr txBox="1"/>
          <p:nvPr/>
        </p:nvSpPr>
        <p:spPr>
          <a:xfrm>
            <a:off x="9780031" y="1089886"/>
            <a:ext cx="3569284" cy="81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PHẢN ỨNG</a:t>
            </a:r>
          </a:p>
        </p:txBody>
      </p:sp>
      <p:sp>
        <p:nvSpPr>
          <p:cNvPr id="186" name="NHANH"/>
          <p:cNvSpPr txBox="1"/>
          <p:nvPr/>
        </p:nvSpPr>
        <p:spPr>
          <a:xfrm>
            <a:off x="16829281" y="5639858"/>
            <a:ext cx="2372148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0" cap="all">
                <a:solidFill>
                  <a:srgbClr val="FFFFFF">
                    <a:alpha val="2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NHANH</a:t>
            </a:r>
          </a:p>
        </p:txBody>
      </p:sp>
      <p:sp>
        <p:nvSpPr>
          <p:cNvPr id="187" name="HIỆU LỰC"/>
          <p:cNvSpPr txBox="1"/>
          <p:nvPr/>
        </p:nvSpPr>
        <p:spPr>
          <a:xfrm>
            <a:off x="15387389" y="6679830"/>
            <a:ext cx="5021164" cy="123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000" cap="all">
                <a:solidFill>
                  <a:srgbClr val="FFFFFF">
                    <a:alpha val="5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HIỆU LỰC</a:t>
            </a:r>
          </a:p>
        </p:txBody>
      </p:sp>
      <p:sp>
        <p:nvSpPr>
          <p:cNvPr id="188" name="Diện rộng"/>
          <p:cNvSpPr txBox="1"/>
          <p:nvPr/>
        </p:nvSpPr>
        <p:spPr>
          <a:xfrm>
            <a:off x="17918712" y="8139137"/>
            <a:ext cx="3712841" cy="81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0" cap="all">
                <a:solidFill>
                  <a:srgbClr val="FFFFFF">
                    <a:alpha val="5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Diện rộng</a:t>
            </a:r>
          </a:p>
        </p:txBody>
      </p:sp>
      <p:sp>
        <p:nvSpPr>
          <p:cNvPr id="189" name="NHANH"/>
          <p:cNvSpPr txBox="1"/>
          <p:nvPr/>
        </p:nvSpPr>
        <p:spPr>
          <a:xfrm>
            <a:off x="16938692" y="5677958"/>
            <a:ext cx="2372148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NHANH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20.02_slideSOC_1-11.png" descr="20.02_slideSOC_1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24384000" cy="13712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Cập nhật thông tin…"/>
          <p:cNvSpPr txBox="1"/>
          <p:nvPr/>
        </p:nvSpPr>
        <p:spPr>
          <a:xfrm>
            <a:off x="8770706" y="993944"/>
            <a:ext cx="7958473" cy="155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Cập nhật thông tin</a:t>
            </a:r>
          </a:p>
          <a:p>
            <a:pPr algn="l">
              <a:defRPr sz="5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Tình báo nguy cơ ANM</a:t>
            </a:r>
          </a:p>
        </p:txBody>
      </p:sp>
      <p:sp>
        <p:nvSpPr>
          <p:cNvPr id="193" name="Rectangle"/>
          <p:cNvSpPr/>
          <p:nvPr/>
        </p:nvSpPr>
        <p:spPr>
          <a:xfrm>
            <a:off x="4886224" y="3242996"/>
            <a:ext cx="12939337" cy="7467653"/>
          </a:xfrm>
          <a:prstGeom prst="rect">
            <a:avLst/>
          </a:prstGeom>
          <a:solidFill>
            <a:srgbClr val="FFFFFF">
              <a:alpha val="3527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4" name="Rectangle"/>
          <p:cNvSpPr/>
          <p:nvPr/>
        </p:nvSpPr>
        <p:spPr>
          <a:xfrm>
            <a:off x="5675426" y="3852963"/>
            <a:ext cx="12840207" cy="7467653"/>
          </a:xfrm>
          <a:prstGeom prst="rect">
            <a:avLst/>
          </a:prstGeom>
          <a:solidFill>
            <a:srgbClr val="FFFFFF">
              <a:alpha val="3527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56" y="4464434"/>
            <a:ext cx="17518780" cy="7467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2059" y="1004185"/>
            <a:ext cx="2787543" cy="2776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20.02_slideSOC_1-12.png" descr="20.02_slideSOC_1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24384000" cy="13712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Ổ CHỨC VẬN HÀNH"/>
          <p:cNvSpPr txBox="1"/>
          <p:nvPr/>
        </p:nvSpPr>
        <p:spPr>
          <a:xfrm>
            <a:off x="8890551" y="1318653"/>
            <a:ext cx="6602897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TỔ CHỨC VẬN HÀNH</a:t>
            </a:r>
          </a:p>
        </p:txBody>
      </p:sp>
      <p:sp>
        <p:nvSpPr>
          <p:cNvPr id="200" name="SOC…"/>
          <p:cNvSpPr txBox="1"/>
          <p:nvPr/>
        </p:nvSpPr>
        <p:spPr>
          <a:xfrm>
            <a:off x="7849185" y="4592335"/>
            <a:ext cx="1912269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SOC</a:t>
            </a:r>
          </a:p>
          <a:p>
            <a:pPr>
              <a:defRPr sz="2800"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MANAGER</a:t>
            </a:r>
          </a:p>
        </p:txBody>
      </p:sp>
      <p:sp>
        <p:nvSpPr>
          <p:cNvPr id="201" name="Tier 1"/>
          <p:cNvSpPr txBox="1"/>
          <p:nvPr/>
        </p:nvSpPr>
        <p:spPr>
          <a:xfrm>
            <a:off x="4102774" y="8688644"/>
            <a:ext cx="1010073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Tier 1</a:t>
            </a:r>
          </a:p>
        </p:txBody>
      </p:sp>
      <p:sp>
        <p:nvSpPr>
          <p:cNvPr id="202" name="Tier 2"/>
          <p:cNvSpPr txBox="1"/>
          <p:nvPr/>
        </p:nvSpPr>
        <p:spPr>
          <a:xfrm>
            <a:off x="5208225" y="8208014"/>
            <a:ext cx="1010073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Tier 2</a:t>
            </a:r>
          </a:p>
        </p:txBody>
      </p:sp>
      <p:sp>
        <p:nvSpPr>
          <p:cNvPr id="203" name="Tier 3"/>
          <p:cNvSpPr txBox="1"/>
          <p:nvPr/>
        </p:nvSpPr>
        <p:spPr>
          <a:xfrm>
            <a:off x="6329697" y="7711361"/>
            <a:ext cx="1010072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Tier 3</a:t>
            </a:r>
          </a:p>
        </p:txBody>
      </p:sp>
      <p:sp>
        <p:nvSpPr>
          <p:cNvPr id="204" name="CONTENT ANALYSIS"/>
          <p:cNvSpPr txBox="1"/>
          <p:nvPr/>
        </p:nvSpPr>
        <p:spPr>
          <a:xfrm>
            <a:off x="10744960" y="7734609"/>
            <a:ext cx="3618558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CONTENT ANALYSIS</a:t>
            </a:r>
          </a:p>
        </p:txBody>
      </p:sp>
      <p:sp>
        <p:nvSpPr>
          <p:cNvPr id="205" name="THREAT ANALYSIS"/>
          <p:cNvSpPr txBox="1"/>
          <p:nvPr/>
        </p:nvSpPr>
        <p:spPr>
          <a:xfrm>
            <a:off x="17458864" y="7734609"/>
            <a:ext cx="3295949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THREAT ANALYSIS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20.02_slideSOC_1-13.png" descr="20.02_slideSOC_1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QUY TRÌNH VẬN HÀNH"/>
          <p:cNvSpPr txBox="1"/>
          <p:nvPr/>
        </p:nvSpPr>
        <p:spPr>
          <a:xfrm>
            <a:off x="8630412" y="1318653"/>
            <a:ext cx="7123176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QUY TRÌNH VẬN HÀNH</a:t>
            </a:r>
          </a:p>
        </p:txBody>
      </p:sp>
      <p:sp>
        <p:nvSpPr>
          <p:cNvPr id="209" name="Quản lý…"/>
          <p:cNvSpPr txBox="1"/>
          <p:nvPr/>
        </p:nvSpPr>
        <p:spPr>
          <a:xfrm>
            <a:off x="5291076" y="5288465"/>
            <a:ext cx="1517254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Quản lý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sự kiện</a:t>
            </a:r>
          </a:p>
        </p:txBody>
      </p:sp>
      <p:sp>
        <p:nvSpPr>
          <p:cNvPr id="210" name="Quản lý…"/>
          <p:cNvSpPr txBox="1"/>
          <p:nvPr/>
        </p:nvSpPr>
        <p:spPr>
          <a:xfrm>
            <a:off x="8415176" y="7755703"/>
            <a:ext cx="1517254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Quản lý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lỗ hổng</a:t>
            </a:r>
          </a:p>
        </p:txBody>
      </p:sp>
      <p:sp>
        <p:nvSpPr>
          <p:cNvPr id="211" name="Quản lý…"/>
          <p:cNvSpPr txBox="1"/>
          <p:nvPr/>
        </p:nvSpPr>
        <p:spPr>
          <a:xfrm>
            <a:off x="11074666" y="4487415"/>
            <a:ext cx="1517254" cy="9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Quản lý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sự cố</a:t>
            </a:r>
          </a:p>
        </p:txBody>
      </p:sp>
      <p:sp>
        <p:nvSpPr>
          <p:cNvPr id="212" name="Quản lý…"/>
          <p:cNvSpPr txBox="1"/>
          <p:nvPr/>
        </p:nvSpPr>
        <p:spPr>
          <a:xfrm>
            <a:off x="13029231" y="8636860"/>
            <a:ext cx="1517254" cy="9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Quản lý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vấn đề</a:t>
            </a:r>
          </a:p>
        </p:txBody>
      </p:sp>
      <p:sp>
        <p:nvSpPr>
          <p:cNvPr id="213" name="Quản lý…"/>
          <p:cNvSpPr txBox="1"/>
          <p:nvPr/>
        </p:nvSpPr>
        <p:spPr>
          <a:xfrm>
            <a:off x="14769464" y="4759772"/>
            <a:ext cx="1517254" cy="9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Quản lý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nguy cơ</a:t>
            </a:r>
          </a:p>
        </p:txBody>
      </p:sp>
      <p:sp>
        <p:nvSpPr>
          <p:cNvPr id="214" name="Quản lý…"/>
          <p:cNvSpPr txBox="1"/>
          <p:nvPr/>
        </p:nvSpPr>
        <p:spPr>
          <a:xfrm>
            <a:off x="17531722" y="7232116"/>
            <a:ext cx="1517254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Quản lý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tối ưu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20.02_slideSOC_1-14.png" descr="20.02_slideSOC_1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24384000" cy="1371257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MÔ HÌNH TRIỂN KHAI"/>
          <p:cNvSpPr txBox="1"/>
          <p:nvPr/>
        </p:nvSpPr>
        <p:spPr>
          <a:xfrm>
            <a:off x="9142498" y="1318653"/>
            <a:ext cx="6675761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MÔ HÌNH TRIỂN KHAI</a:t>
            </a:r>
          </a:p>
        </p:txBody>
      </p:sp>
      <p:sp>
        <p:nvSpPr>
          <p:cNvPr id="218" name="SOC…"/>
          <p:cNvSpPr txBox="1"/>
          <p:nvPr/>
        </p:nvSpPr>
        <p:spPr>
          <a:xfrm>
            <a:off x="12886065" y="4464167"/>
            <a:ext cx="2156049" cy="902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0" cap="all">
                <a:latin typeface="Arial"/>
                <a:ea typeface="Arial"/>
                <a:cs typeface="Arial"/>
                <a:sym typeface="Arial"/>
              </a:defRPr>
            </a:pPr>
            <a:r>
              <a:t>SOC</a:t>
            </a:r>
          </a:p>
          <a:p>
            <a:pPr>
              <a:defRPr sz="2800" b="0" cap="all">
                <a:latin typeface="Arial"/>
                <a:ea typeface="Arial"/>
                <a:cs typeface="Arial"/>
                <a:sym typeface="Arial"/>
              </a:defRPr>
            </a:pPr>
            <a:r>
              <a:t>TẬP TRUNG</a:t>
            </a:r>
          </a:p>
        </p:txBody>
      </p:sp>
      <p:sp>
        <p:nvSpPr>
          <p:cNvPr id="219" name="Giám sát - phản ứng"/>
          <p:cNvSpPr txBox="1"/>
          <p:nvPr/>
        </p:nvSpPr>
        <p:spPr>
          <a:xfrm>
            <a:off x="6396115" y="6157322"/>
            <a:ext cx="3376515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Giám sát - phản ứng</a:t>
            </a:r>
          </a:p>
        </p:txBody>
      </p:sp>
      <p:sp>
        <p:nvSpPr>
          <p:cNvPr id="220" name="Hỗ trợ"/>
          <p:cNvSpPr txBox="1"/>
          <p:nvPr/>
        </p:nvSpPr>
        <p:spPr>
          <a:xfrm>
            <a:off x="15696059" y="6157322"/>
            <a:ext cx="1118072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Hỗ trợ</a:t>
            </a:r>
          </a:p>
        </p:txBody>
      </p:sp>
      <p:sp>
        <p:nvSpPr>
          <p:cNvPr id="221" name="Đơn vị triển khai…"/>
          <p:cNvSpPr txBox="1"/>
          <p:nvPr/>
        </p:nvSpPr>
        <p:spPr>
          <a:xfrm>
            <a:off x="19550183" y="6627005"/>
            <a:ext cx="2798144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0">
                <a:latin typeface="Arial"/>
                <a:ea typeface="Arial"/>
                <a:cs typeface="Arial"/>
                <a:sym typeface="Arial"/>
              </a:defRPr>
            </a:pPr>
            <a:r>
              <a:t>Đơn vị triển khai</a:t>
            </a:r>
          </a:p>
          <a:p>
            <a:pPr>
              <a:defRPr sz="2800" b="0">
                <a:latin typeface="Arial"/>
                <a:ea typeface="Arial"/>
                <a:cs typeface="Arial"/>
                <a:sym typeface="Arial"/>
              </a:defRPr>
            </a:pPr>
            <a:r>
              <a:t>SOC độc lập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20.02_slideSOC_1-15.png" descr="20.02_slideSOC_1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24384000" cy="1371257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CÁC ĐIỂM…"/>
          <p:cNvSpPr txBox="1"/>
          <p:nvPr/>
        </p:nvSpPr>
        <p:spPr>
          <a:xfrm>
            <a:off x="2236231" y="6468152"/>
            <a:ext cx="4051549" cy="1829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CÁC ĐIỂM</a:t>
            </a:r>
          </a:p>
          <a:p>
            <a:pPr algn="l">
              <a:defRPr sz="6000"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NỔI BẬT</a:t>
            </a:r>
          </a:p>
        </p:txBody>
      </p:sp>
      <p:sp>
        <p:nvSpPr>
          <p:cNvPr id="225" name="ISP"/>
          <p:cNvSpPr txBox="1"/>
          <p:nvPr/>
        </p:nvSpPr>
        <p:spPr>
          <a:xfrm>
            <a:off x="15346178" y="986267"/>
            <a:ext cx="728403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ISP</a:t>
            </a:r>
          </a:p>
        </p:txBody>
      </p:sp>
      <p:sp>
        <p:nvSpPr>
          <p:cNvPr id="226" name="In-house"/>
          <p:cNvSpPr txBox="1"/>
          <p:nvPr/>
        </p:nvSpPr>
        <p:spPr>
          <a:xfrm>
            <a:off x="19525934" y="4943461"/>
            <a:ext cx="1597001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In-house</a:t>
            </a:r>
          </a:p>
        </p:txBody>
      </p:sp>
      <p:sp>
        <p:nvSpPr>
          <p:cNvPr id="227" name="Công nghệ tiên tiến"/>
          <p:cNvSpPr txBox="1"/>
          <p:nvPr/>
        </p:nvSpPr>
        <p:spPr>
          <a:xfrm>
            <a:off x="19512189" y="7634993"/>
            <a:ext cx="3418844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Công nghệ tiên tiến</a:t>
            </a:r>
          </a:p>
        </p:txBody>
      </p:sp>
      <p:sp>
        <p:nvSpPr>
          <p:cNvPr id="228" name="Đội ngũ…"/>
          <p:cNvSpPr txBox="1"/>
          <p:nvPr/>
        </p:nvSpPr>
        <p:spPr>
          <a:xfrm>
            <a:off x="14227362" y="11087907"/>
            <a:ext cx="2966034" cy="95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Đội ngũ </a:t>
            </a:r>
          </a:p>
          <a:p>
            <a:pPr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chuyên gia ATTT</a:t>
            </a:r>
          </a:p>
        </p:txBody>
      </p:sp>
      <p:sp>
        <p:nvSpPr>
          <p:cNvPr id="229" name="Dải sản phẩm…"/>
          <p:cNvSpPr txBox="1"/>
          <p:nvPr/>
        </p:nvSpPr>
        <p:spPr>
          <a:xfrm>
            <a:off x="8945741" y="7270632"/>
            <a:ext cx="2570895" cy="95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Dải sản phẩm</a:t>
            </a:r>
          </a:p>
          <a:p>
            <a:pPr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phủ đầy đủ</a:t>
            </a:r>
          </a:p>
        </p:txBody>
      </p:sp>
      <p:sp>
        <p:nvSpPr>
          <p:cNvPr id="230" name="Nội địa"/>
          <p:cNvSpPr txBox="1"/>
          <p:nvPr/>
        </p:nvSpPr>
        <p:spPr>
          <a:xfrm>
            <a:off x="10125765" y="4943461"/>
            <a:ext cx="1300276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Nội địa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20.02_slideSOC_1-16.png" descr="20.02_slideSOC_1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.02_slideSOC_1-02.png" descr="20.02_slideSOC_1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0"/>
            <a:ext cx="2437926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Hệ thống điều hành/xử lý tập trung cho phép Giám sát phát hiện - Điều tra phản ứng mọi vấn đề An toàn thông tin xảy ra trong tổ chức - một cách kịp thời"/>
          <p:cNvSpPr txBox="1"/>
          <p:nvPr/>
        </p:nvSpPr>
        <p:spPr>
          <a:xfrm>
            <a:off x="1040198" y="6939799"/>
            <a:ext cx="7851851" cy="281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7700"/>
              </a:lnSpc>
              <a:spcBef>
                <a:spcPts val="1200"/>
              </a:spcBef>
              <a:defRPr sz="3800" b="0">
                <a:solidFill>
                  <a:srgbClr val="4F4F4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Hệ thống điều hành/xử lý tập trung cho phép Giám sát phát hiện - Điều tra phản ứng mọi vấn đề An toàn thông tin xảy ra trong tổ chức - một cách kịp thời </a:t>
            </a:r>
          </a:p>
        </p:txBody>
      </p:sp>
      <p:sp>
        <p:nvSpPr>
          <p:cNvPr id="123" name="SOC"/>
          <p:cNvSpPr txBox="1"/>
          <p:nvPr/>
        </p:nvSpPr>
        <p:spPr>
          <a:xfrm>
            <a:off x="561468" y="4226347"/>
            <a:ext cx="2866381" cy="152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000">
                <a:solidFill>
                  <a:srgbClr val="EB423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SOC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20.02_slideSOC_1-03.png" descr="20.02_slideSOC_1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" y="0"/>
            <a:ext cx="2437316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OC"/>
          <p:cNvSpPr txBox="1"/>
          <p:nvPr/>
        </p:nvSpPr>
        <p:spPr>
          <a:xfrm>
            <a:off x="1521926" y="4364239"/>
            <a:ext cx="4214901" cy="2224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900">
                <a:solidFill>
                  <a:srgbClr val="EB423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SOC</a:t>
            </a:r>
          </a:p>
        </p:txBody>
      </p:sp>
      <p:sp>
        <p:nvSpPr>
          <p:cNvPr id="127" name="Các giám sát…"/>
          <p:cNvSpPr txBox="1"/>
          <p:nvPr/>
        </p:nvSpPr>
        <p:spPr>
          <a:xfrm>
            <a:off x="1515284" y="6516216"/>
            <a:ext cx="5773863" cy="182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Các giám sát</a:t>
            </a:r>
          </a:p>
          <a:p>
            <a:pPr algn="l">
              <a:defRPr sz="6000"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chính</a:t>
            </a:r>
          </a:p>
        </p:txBody>
      </p:sp>
      <p:sp>
        <p:nvSpPr>
          <p:cNvPr id="128" name="PHÁT HIỆN VI PHẠM"/>
          <p:cNvSpPr txBox="1"/>
          <p:nvPr/>
        </p:nvSpPr>
        <p:spPr>
          <a:xfrm>
            <a:off x="7523169" y="3145201"/>
            <a:ext cx="3812122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PHÁT HIỆN VI PHẠM</a:t>
            </a:r>
          </a:p>
        </p:txBody>
      </p:sp>
      <p:sp>
        <p:nvSpPr>
          <p:cNvPr id="129" name="BAseline security"/>
          <p:cNvSpPr txBox="1"/>
          <p:nvPr/>
        </p:nvSpPr>
        <p:spPr>
          <a:xfrm>
            <a:off x="7523169" y="3629737"/>
            <a:ext cx="4010063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BAseline security</a:t>
            </a:r>
          </a:p>
        </p:txBody>
      </p:sp>
      <p:sp>
        <p:nvSpPr>
          <p:cNvPr id="130" name="PHÁT HIỆN…"/>
          <p:cNvSpPr txBox="1"/>
          <p:nvPr/>
        </p:nvSpPr>
        <p:spPr>
          <a:xfrm>
            <a:off x="20420094" y="3141480"/>
            <a:ext cx="2245520" cy="952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PHÁT HIỆN</a:t>
            </a:r>
          </a:p>
          <a:p>
            <a:pPr algn="l">
              <a:defRPr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TẤN CÔNG</a:t>
            </a:r>
          </a:p>
        </p:txBody>
      </p:sp>
      <p:sp>
        <p:nvSpPr>
          <p:cNvPr id="131" name="Vulnerability &amp; Threat"/>
          <p:cNvSpPr txBox="1"/>
          <p:nvPr/>
        </p:nvSpPr>
        <p:spPr>
          <a:xfrm>
            <a:off x="13739327" y="10322621"/>
            <a:ext cx="5026373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Vulnerability &amp; Threat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20.02_slideSOC_1-04.png" descr="20.02_slideSOC_1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0"/>
            <a:ext cx="2437926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OC"/>
          <p:cNvSpPr txBox="1"/>
          <p:nvPr/>
        </p:nvSpPr>
        <p:spPr>
          <a:xfrm>
            <a:off x="1521926" y="4376939"/>
            <a:ext cx="4214901" cy="2224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4900">
                <a:solidFill>
                  <a:srgbClr val="EB423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SOC</a:t>
            </a:r>
          </a:p>
        </p:txBody>
      </p:sp>
      <p:sp>
        <p:nvSpPr>
          <p:cNvPr id="135" name="CÁC THÀNH PHẦN"/>
          <p:cNvSpPr txBox="1"/>
          <p:nvPr/>
        </p:nvSpPr>
        <p:spPr>
          <a:xfrm>
            <a:off x="1515284" y="6505777"/>
            <a:ext cx="6874447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CÁC THÀNH PHẦN</a:t>
            </a:r>
          </a:p>
        </p:txBody>
      </p:sp>
      <p:sp>
        <p:nvSpPr>
          <p:cNvPr id="136" name="GIẢI PHÁP"/>
          <p:cNvSpPr txBox="1"/>
          <p:nvPr/>
        </p:nvSpPr>
        <p:spPr>
          <a:xfrm>
            <a:off x="13515032" y="5473278"/>
            <a:ext cx="2273934" cy="582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GIẢI PHÁP</a:t>
            </a:r>
          </a:p>
        </p:txBody>
      </p:sp>
      <p:sp>
        <p:nvSpPr>
          <p:cNvPr id="137" name="QUY TRÌNH"/>
          <p:cNvSpPr txBox="1"/>
          <p:nvPr/>
        </p:nvSpPr>
        <p:spPr>
          <a:xfrm>
            <a:off x="17328036" y="5473278"/>
            <a:ext cx="2473599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QUY TRÌNH</a:t>
            </a:r>
          </a:p>
        </p:txBody>
      </p:sp>
      <p:sp>
        <p:nvSpPr>
          <p:cNvPr id="138" name="CON NGƯỜI"/>
          <p:cNvSpPr txBox="1"/>
          <p:nvPr/>
        </p:nvSpPr>
        <p:spPr>
          <a:xfrm>
            <a:off x="15197240" y="9094029"/>
            <a:ext cx="2700463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 b="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 NGƯỜI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20.02_slideSOC_1-05.png" descr="20.02_slideSOC_1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0"/>
            <a:ext cx="2437926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HỆ THỐNG…"/>
          <p:cNvSpPr txBox="1"/>
          <p:nvPr/>
        </p:nvSpPr>
        <p:spPr>
          <a:xfrm>
            <a:off x="1515284" y="5346681"/>
            <a:ext cx="7581008" cy="182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6000"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HỆ THỐNG</a:t>
            </a:r>
          </a:p>
          <a:p>
            <a:pPr algn="l">
              <a:defRPr sz="6000" b="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GIẢI PHÁP KĨ THUẬT</a:t>
            </a:r>
          </a:p>
        </p:txBody>
      </p:sp>
      <p:sp>
        <p:nvSpPr>
          <p:cNvPr id="142" name="ĐIỀU HÀNH"/>
          <p:cNvSpPr txBox="1"/>
          <p:nvPr/>
        </p:nvSpPr>
        <p:spPr>
          <a:xfrm>
            <a:off x="15581744" y="4367827"/>
            <a:ext cx="2489412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 b="0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ĐIỀU HÀNH</a:t>
            </a:r>
          </a:p>
        </p:txBody>
      </p:sp>
      <p:sp>
        <p:nvSpPr>
          <p:cNvPr id="143" name="XỬ LÝ"/>
          <p:cNvSpPr txBox="1"/>
          <p:nvPr/>
        </p:nvSpPr>
        <p:spPr>
          <a:xfrm>
            <a:off x="16104156" y="6787002"/>
            <a:ext cx="1419188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 b="0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XỬ LÝ</a:t>
            </a:r>
          </a:p>
        </p:txBody>
      </p:sp>
      <p:sp>
        <p:nvSpPr>
          <p:cNvPr id="144" name="THU THẬP"/>
          <p:cNvSpPr txBox="1"/>
          <p:nvPr/>
        </p:nvSpPr>
        <p:spPr>
          <a:xfrm>
            <a:off x="15619653" y="9318323"/>
            <a:ext cx="2265500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400" b="0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THU THẬP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20.02_slideSOC_1-06.png" descr="20.02_slideSOC_1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" y="0"/>
            <a:ext cx="2437316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LỚP ĐIỀU HÀNH"/>
          <p:cNvSpPr txBox="1"/>
          <p:nvPr/>
        </p:nvSpPr>
        <p:spPr>
          <a:xfrm>
            <a:off x="1515284" y="4925949"/>
            <a:ext cx="3747345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cap="all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LỚP ĐIỀU HÀNH</a:t>
            </a:r>
          </a:p>
        </p:txBody>
      </p:sp>
      <p:sp>
        <p:nvSpPr>
          <p:cNvPr id="148" name="LỚP XỬ LÝ"/>
          <p:cNvSpPr txBox="1"/>
          <p:nvPr/>
        </p:nvSpPr>
        <p:spPr>
          <a:xfrm>
            <a:off x="1515284" y="5887211"/>
            <a:ext cx="2602782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cap="all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LỚP XỬ LÝ</a:t>
            </a:r>
          </a:p>
        </p:txBody>
      </p:sp>
      <p:sp>
        <p:nvSpPr>
          <p:cNvPr id="149" name="LỚP THU THẬP"/>
          <p:cNvSpPr txBox="1"/>
          <p:nvPr/>
        </p:nvSpPr>
        <p:spPr>
          <a:xfrm>
            <a:off x="2108062" y="7486748"/>
            <a:ext cx="4842385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LỚP THU THẬP</a:t>
            </a:r>
          </a:p>
        </p:txBody>
      </p:sp>
      <p:sp>
        <p:nvSpPr>
          <p:cNvPr id="150" name="GATEWAY"/>
          <p:cNvSpPr txBox="1"/>
          <p:nvPr/>
        </p:nvSpPr>
        <p:spPr>
          <a:xfrm>
            <a:off x="9718049" y="3049243"/>
            <a:ext cx="185306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GATEWAY</a:t>
            </a:r>
          </a:p>
        </p:txBody>
      </p:sp>
      <p:sp>
        <p:nvSpPr>
          <p:cNvPr id="151" name="APPLICATION"/>
          <p:cNvSpPr txBox="1"/>
          <p:nvPr/>
        </p:nvSpPr>
        <p:spPr>
          <a:xfrm>
            <a:off x="9395526" y="5708733"/>
            <a:ext cx="2498106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APPLICATION</a:t>
            </a:r>
          </a:p>
        </p:txBody>
      </p:sp>
      <p:sp>
        <p:nvSpPr>
          <p:cNvPr id="152" name="NETWORK"/>
          <p:cNvSpPr txBox="1"/>
          <p:nvPr/>
        </p:nvSpPr>
        <p:spPr>
          <a:xfrm>
            <a:off x="9668911" y="8368223"/>
            <a:ext cx="1951336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NETWORK</a:t>
            </a:r>
          </a:p>
        </p:txBody>
      </p:sp>
      <p:sp>
        <p:nvSpPr>
          <p:cNvPr id="153" name="ENDPOINT"/>
          <p:cNvSpPr txBox="1"/>
          <p:nvPr/>
        </p:nvSpPr>
        <p:spPr>
          <a:xfrm>
            <a:off x="9668911" y="11027714"/>
            <a:ext cx="1951683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ENDPOINT</a:t>
            </a:r>
          </a:p>
        </p:txBody>
      </p:sp>
      <p:sp>
        <p:nvSpPr>
          <p:cNvPr id="154" name="Viettel Email Security Gateway"/>
          <p:cNvSpPr txBox="1"/>
          <p:nvPr/>
        </p:nvSpPr>
        <p:spPr>
          <a:xfrm>
            <a:off x="12842149" y="2043655"/>
            <a:ext cx="5422256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000"/>
              </a:lnSpc>
              <a:spcBef>
                <a:spcPts val="1200"/>
              </a:spcBef>
              <a:defRPr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Viettel Email Security Gateway </a:t>
            </a:r>
          </a:p>
        </p:txBody>
      </p:sp>
      <p:sp>
        <p:nvSpPr>
          <p:cNvPr id="155" name="Viettel Web Security Gateway"/>
          <p:cNvSpPr txBox="1"/>
          <p:nvPr/>
        </p:nvSpPr>
        <p:spPr>
          <a:xfrm>
            <a:off x="12842149" y="2764601"/>
            <a:ext cx="5140227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000"/>
              </a:lnSpc>
              <a:spcBef>
                <a:spcPts val="1200"/>
              </a:spcBef>
              <a:defRPr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Viettel Web Security Gateway</a:t>
            </a:r>
          </a:p>
        </p:txBody>
      </p:sp>
      <p:sp>
        <p:nvSpPr>
          <p:cNvPr id="156" name="Viettel WAF"/>
          <p:cNvSpPr txBox="1"/>
          <p:nvPr/>
        </p:nvSpPr>
        <p:spPr>
          <a:xfrm>
            <a:off x="12842149" y="4599009"/>
            <a:ext cx="2104505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000"/>
              </a:lnSpc>
              <a:spcBef>
                <a:spcPts val="1200"/>
              </a:spcBef>
              <a:defRPr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Viettel WAF</a:t>
            </a:r>
          </a:p>
        </p:txBody>
      </p:sp>
      <p:sp>
        <p:nvSpPr>
          <p:cNvPr id="157" name="3rd party Log Collector(AD, DNS..)"/>
          <p:cNvSpPr txBox="1"/>
          <p:nvPr/>
        </p:nvSpPr>
        <p:spPr>
          <a:xfrm>
            <a:off x="12842149" y="5239850"/>
            <a:ext cx="6085285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000"/>
              </a:lnSpc>
              <a:spcBef>
                <a:spcPts val="1200"/>
              </a:spcBef>
              <a:defRPr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3rd party Log Collector(AD, DNS..) </a:t>
            </a:r>
          </a:p>
        </p:txBody>
      </p:sp>
      <p:sp>
        <p:nvSpPr>
          <p:cNvPr id="158" name="Viettel Net AD"/>
          <p:cNvSpPr txBox="1"/>
          <p:nvPr/>
        </p:nvSpPr>
        <p:spPr>
          <a:xfrm>
            <a:off x="12842149" y="7154362"/>
            <a:ext cx="2479180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000"/>
              </a:lnSpc>
              <a:spcBef>
                <a:spcPts val="1200"/>
              </a:spcBef>
              <a:defRPr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Viettel Net AD</a:t>
            </a:r>
          </a:p>
        </p:txBody>
      </p:sp>
      <p:sp>
        <p:nvSpPr>
          <p:cNvPr id="159" name="3rd party Log Collector( Firewall, IDS, IPS..)"/>
          <p:cNvSpPr txBox="1"/>
          <p:nvPr/>
        </p:nvSpPr>
        <p:spPr>
          <a:xfrm>
            <a:off x="12842149" y="7939392"/>
            <a:ext cx="7630865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000"/>
              </a:lnSpc>
              <a:spcBef>
                <a:spcPts val="1200"/>
              </a:spcBef>
              <a:defRPr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3rd party Log Collector( Firewall, IDS, IPS..) </a:t>
            </a:r>
          </a:p>
        </p:txBody>
      </p:sp>
      <p:sp>
        <p:nvSpPr>
          <p:cNvPr id="160" name="Viettel Endpoint Security (Sever, PC)"/>
          <p:cNvSpPr txBox="1"/>
          <p:nvPr/>
        </p:nvSpPr>
        <p:spPr>
          <a:xfrm>
            <a:off x="12842149" y="9709716"/>
            <a:ext cx="6439124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000"/>
              </a:lnSpc>
              <a:spcBef>
                <a:spcPts val="1200"/>
              </a:spcBef>
              <a:defRPr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Viettel Endpoint Security (Sever, PC) </a:t>
            </a:r>
          </a:p>
        </p:txBody>
      </p:sp>
      <p:sp>
        <p:nvSpPr>
          <p:cNvPr id="161" name="3rd party Log Collector (SySlog, Windows Event, AV..)"/>
          <p:cNvSpPr txBox="1"/>
          <p:nvPr/>
        </p:nvSpPr>
        <p:spPr>
          <a:xfrm>
            <a:off x="12842149" y="10494746"/>
            <a:ext cx="9326018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000"/>
              </a:lnSpc>
              <a:spcBef>
                <a:spcPts val="1200"/>
              </a:spcBef>
              <a:defRPr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3rd party Log Collector (SySlog, Windows Event, AV..)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0.02_slideSOC_1-07.png" descr="20.02_slideSOC_1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0"/>
            <a:ext cx="2437926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LỚP XỬ LÝ"/>
          <p:cNvSpPr txBox="1"/>
          <p:nvPr/>
        </p:nvSpPr>
        <p:spPr>
          <a:xfrm>
            <a:off x="2156125" y="5788519"/>
            <a:ext cx="3570525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LỚP XỬ LÝ</a:t>
            </a:r>
          </a:p>
        </p:txBody>
      </p:sp>
      <p:sp>
        <p:nvSpPr>
          <p:cNvPr id="165" name="LỚP ĐIỀU HÀNH"/>
          <p:cNvSpPr txBox="1"/>
          <p:nvPr/>
        </p:nvSpPr>
        <p:spPr>
          <a:xfrm>
            <a:off x="1675495" y="4140919"/>
            <a:ext cx="3747344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cap="all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LỚP ĐIỀU HÀNH</a:t>
            </a:r>
          </a:p>
        </p:txBody>
      </p:sp>
      <p:sp>
        <p:nvSpPr>
          <p:cNvPr id="166" name="LỚP THU THẬP"/>
          <p:cNvSpPr txBox="1"/>
          <p:nvPr/>
        </p:nvSpPr>
        <p:spPr>
          <a:xfrm>
            <a:off x="1675495" y="7633503"/>
            <a:ext cx="351852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cap="all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LỚP THU THẬP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383" y="2659994"/>
            <a:ext cx="7782704" cy="7749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20.02_slideSOC_1-08.png" descr="20.02_slideSOC_1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" y="0"/>
            <a:ext cx="2437926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PHÂN TÍCH"/>
          <p:cNvSpPr txBox="1"/>
          <p:nvPr/>
        </p:nvSpPr>
        <p:spPr>
          <a:xfrm>
            <a:off x="9924220" y="1089886"/>
            <a:ext cx="3571454" cy="81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PHÂN TÍCH</a:t>
            </a:r>
          </a:p>
        </p:txBody>
      </p:sp>
      <p:sp>
        <p:nvSpPr>
          <p:cNvPr id="171" name="Event…"/>
          <p:cNvSpPr txBox="1"/>
          <p:nvPr/>
        </p:nvSpPr>
        <p:spPr>
          <a:xfrm>
            <a:off x="5051046" y="8617613"/>
            <a:ext cx="2417516" cy="1078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Event</a:t>
            </a:r>
          </a:p>
          <a:p>
            <a:pPr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Correlation</a:t>
            </a:r>
          </a:p>
        </p:txBody>
      </p:sp>
      <p:sp>
        <p:nvSpPr>
          <p:cNvPr id="172" name="Big Data…"/>
          <p:cNvSpPr txBox="1"/>
          <p:nvPr/>
        </p:nvSpPr>
        <p:spPr>
          <a:xfrm>
            <a:off x="10178303" y="8617612"/>
            <a:ext cx="3602014" cy="107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Big Data</a:t>
            </a:r>
          </a:p>
          <a:p>
            <a:pPr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Security Analytic</a:t>
            </a:r>
          </a:p>
        </p:txBody>
      </p:sp>
      <p:sp>
        <p:nvSpPr>
          <p:cNvPr id="173" name="Dynamic Analysis…"/>
          <p:cNvSpPr txBox="1"/>
          <p:nvPr/>
        </p:nvSpPr>
        <p:spPr>
          <a:xfrm>
            <a:off x="16046081" y="8617612"/>
            <a:ext cx="3914268" cy="107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Dynamic Analysis</a:t>
            </a:r>
          </a:p>
          <a:p>
            <a:pPr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Technology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3377" y="776750"/>
            <a:ext cx="2776273" cy="2768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20.02_slideSOC_1-09.png" descr="20.02_slideSOC_1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24384000" cy="1371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666" y="986105"/>
            <a:ext cx="2775429" cy="276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uto - Investigation"/>
          <p:cNvSpPr txBox="1"/>
          <p:nvPr/>
        </p:nvSpPr>
        <p:spPr>
          <a:xfrm>
            <a:off x="4524099" y="8833220"/>
            <a:ext cx="4144293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Auto - Investigation</a:t>
            </a:r>
          </a:p>
        </p:txBody>
      </p:sp>
      <p:sp>
        <p:nvSpPr>
          <p:cNvPr id="179" name="Live - Investigation"/>
          <p:cNvSpPr txBox="1"/>
          <p:nvPr/>
        </p:nvSpPr>
        <p:spPr>
          <a:xfrm>
            <a:off x="10204815" y="8833220"/>
            <a:ext cx="4025170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Live - Investigation</a:t>
            </a:r>
          </a:p>
        </p:txBody>
      </p:sp>
      <p:sp>
        <p:nvSpPr>
          <p:cNvPr id="180" name="History/Log Researching"/>
          <p:cNvSpPr txBox="1"/>
          <p:nvPr/>
        </p:nvSpPr>
        <p:spPr>
          <a:xfrm>
            <a:off x="16064665" y="8833220"/>
            <a:ext cx="5225059" cy="5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History/Log Researching</a:t>
            </a:r>
          </a:p>
        </p:txBody>
      </p:sp>
      <p:sp>
        <p:nvSpPr>
          <p:cNvPr id="181" name="ĐIỀU TRA"/>
          <p:cNvSpPr txBox="1"/>
          <p:nvPr/>
        </p:nvSpPr>
        <p:spPr>
          <a:xfrm>
            <a:off x="10308725" y="1089886"/>
            <a:ext cx="3112877" cy="81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ĐIỀU TRA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2023-09-07T09:17:34Z</dcterms:modified>
</cp:coreProperties>
</file>