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83" r:id="rId9"/>
    <p:sldId id="290" r:id="rId10"/>
    <p:sldId id="263" r:id="rId11"/>
    <p:sldId id="264" r:id="rId12"/>
    <p:sldId id="265" r:id="rId13"/>
    <p:sldId id="266" r:id="rId14"/>
    <p:sldId id="267" r:id="rId15"/>
    <p:sldId id="291" r:id="rId16"/>
    <p:sldId id="292" r:id="rId17"/>
    <p:sldId id="293" r:id="rId18"/>
    <p:sldId id="282" r:id="rId19"/>
    <p:sldId id="294" r:id="rId20"/>
    <p:sldId id="295" r:id="rId21"/>
    <p:sldId id="296" r:id="rId22"/>
    <p:sldId id="268" r:id="rId23"/>
    <p:sldId id="269" r:id="rId24"/>
    <p:sldId id="270" r:id="rId25"/>
    <p:sldId id="271" r:id="rId26"/>
    <p:sldId id="272" r:id="rId27"/>
    <p:sldId id="273" r:id="rId28"/>
    <p:sldId id="280" r:id="rId29"/>
    <p:sldId id="274" r:id="rId30"/>
    <p:sldId id="275" r:id="rId31"/>
    <p:sldId id="276" r:id="rId32"/>
    <p:sldId id="277" r:id="rId33"/>
    <p:sldId id="278" r:id="rId34"/>
    <p:sldId id="288" r:id="rId3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2" autoAdjust="0"/>
    <p:restoredTop sz="90078" autoAdjust="0"/>
  </p:normalViewPr>
  <p:slideViewPr>
    <p:cSldViewPr>
      <p:cViewPr varScale="1">
        <p:scale>
          <a:sx n="38" d="100"/>
          <a:sy n="38" d="100"/>
        </p:scale>
        <p:origin x="2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CC2C2-C36B-46AA-B612-A743632881FC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C7B51-C402-4EBB-A3E0-4D315C08FA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75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C7B51-C402-4EBB-A3E0-4D315C08FAA5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4783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C7B51-C402-4EBB-A3E0-4D315C08FAA5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994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C7B51-C402-4EBB-A3E0-4D315C08FAA5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198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.png"/><Relationship Id="rId3" Type="http://schemas.openxmlformats.org/officeDocument/2006/relationships/image" Target="../media/image38.gif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gif"/><Relationship Id="rId10" Type="http://schemas.openxmlformats.org/officeDocument/2006/relationships/image" Target="../media/image45.png"/><Relationship Id="rId4" Type="http://schemas.openxmlformats.org/officeDocument/2006/relationships/image" Target="../media/image39.gif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8.png"/><Relationship Id="rId3" Type="http://schemas.openxmlformats.org/officeDocument/2006/relationships/image" Target="../media/image49.svg"/><Relationship Id="rId7" Type="http://schemas.openxmlformats.org/officeDocument/2006/relationships/image" Target="../media/image53.gif"/><Relationship Id="rId12" Type="http://schemas.openxmlformats.org/officeDocument/2006/relationships/image" Target="../media/image57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11" Type="http://schemas.openxmlformats.org/officeDocument/2006/relationships/image" Target="../media/image56.png"/><Relationship Id="rId5" Type="http://schemas.openxmlformats.org/officeDocument/2006/relationships/image" Target="../media/image51.gif"/><Relationship Id="rId10" Type="http://schemas.openxmlformats.org/officeDocument/2006/relationships/image" Target="../media/image38.gif"/><Relationship Id="rId4" Type="http://schemas.openxmlformats.org/officeDocument/2006/relationships/image" Target="../media/image50.png"/><Relationship Id="rId9" Type="http://schemas.openxmlformats.org/officeDocument/2006/relationships/image" Target="../media/image55.gif"/><Relationship Id="rId1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45.png"/><Relationship Id="rId2" Type="http://schemas.openxmlformats.org/officeDocument/2006/relationships/image" Target="../media/image59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44.svg"/><Relationship Id="rId5" Type="http://schemas.openxmlformats.org/officeDocument/2006/relationships/image" Target="../media/image62.svg"/><Relationship Id="rId15" Type="http://schemas.openxmlformats.org/officeDocument/2006/relationships/image" Target="../media/image67.png"/><Relationship Id="rId10" Type="http://schemas.openxmlformats.org/officeDocument/2006/relationships/image" Target="../media/image43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4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44.svg"/><Relationship Id="rId5" Type="http://schemas.openxmlformats.org/officeDocument/2006/relationships/image" Target="../media/image62.svg"/><Relationship Id="rId15" Type="http://schemas.openxmlformats.org/officeDocument/2006/relationships/image" Target="../media/image72.png"/><Relationship Id="rId10" Type="http://schemas.openxmlformats.org/officeDocument/2006/relationships/image" Target="../media/image43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6.svg"/><Relationship Id="rId18" Type="http://schemas.openxmlformats.org/officeDocument/2006/relationships/hyperlink" Target="https://vinsep.com/kien-thuc/security/owasp-la-gi-top-10-owasp-la-gi/#XML_External_Entities_XEE" TargetMode="External"/><Relationship Id="rId3" Type="http://schemas.openxmlformats.org/officeDocument/2006/relationships/image" Target="../media/image60.svg"/><Relationship Id="rId21" Type="http://schemas.openxmlformats.org/officeDocument/2006/relationships/hyperlink" Target="https://vinsep.com/kien-thuc/security/owasp-la-gi-top-10-owasp-la-gi/#Cross-Site_Scripting" TargetMode="External"/><Relationship Id="rId7" Type="http://schemas.openxmlformats.org/officeDocument/2006/relationships/image" Target="../media/image64.svg"/><Relationship Id="rId12" Type="http://schemas.openxmlformats.org/officeDocument/2006/relationships/image" Target="../media/image45.png"/><Relationship Id="rId17" Type="http://schemas.openxmlformats.org/officeDocument/2006/relationships/hyperlink" Target="https://vinsep.com/kien-thuc/security/owasp-la-gi-top-10-owasp-la-gi/#Sensitive_Data_Exposure" TargetMode="External"/><Relationship Id="rId2" Type="http://schemas.openxmlformats.org/officeDocument/2006/relationships/image" Target="../media/image59.png"/><Relationship Id="rId16" Type="http://schemas.openxmlformats.org/officeDocument/2006/relationships/hyperlink" Target="https://vinsep.com/kien-thuc/security/owasp-la-gi-top-10-owasp-la-gi/#Broken_Authentication" TargetMode="External"/><Relationship Id="rId20" Type="http://schemas.openxmlformats.org/officeDocument/2006/relationships/hyperlink" Target="https://vinsep.com/kien-thuc/security/owasp-la-gi-top-10-owasp-la-gi/#Security_Misconfigurat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44.svg"/><Relationship Id="rId24" Type="http://schemas.openxmlformats.org/officeDocument/2006/relationships/hyperlink" Target="https://vinsep.com/kien-thuc/security/owasp-la-gi-top-10-owasp-la-gi/#Kiem_tra_log_giam_sat_khong_hieu_qua" TargetMode="External"/><Relationship Id="rId5" Type="http://schemas.openxmlformats.org/officeDocument/2006/relationships/image" Target="../media/image62.svg"/><Relationship Id="rId15" Type="http://schemas.openxmlformats.org/officeDocument/2006/relationships/hyperlink" Target="https://vinsep.com/kien-thuc/security/owasp-la-gi-top-10-owasp-la-gi/#Injection" TargetMode="External"/><Relationship Id="rId23" Type="http://schemas.openxmlformats.org/officeDocument/2006/relationships/hyperlink" Target="https://vinsep.com/kien-thuc/security/owasp-la-gi-top-10-owasp-la-gi/#Su_dung_cac_thanh_phan_co_lo_hong_da_biet" TargetMode="External"/><Relationship Id="rId10" Type="http://schemas.openxmlformats.org/officeDocument/2006/relationships/image" Target="../media/image43.png"/><Relationship Id="rId19" Type="http://schemas.openxmlformats.org/officeDocument/2006/relationships/hyperlink" Target="https://vinsep.com/kien-thuc/security/owasp-la-gi-top-10-owasp-la-gi/#Broken_Access_Control" TargetMode="External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1.png"/><Relationship Id="rId22" Type="http://schemas.openxmlformats.org/officeDocument/2006/relationships/hyperlink" Target="https://vinsep.com/kien-thuc/security/owasp-la-gi-top-10-owasp-la-gi/#Insecure_Deserialization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4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44.svg"/><Relationship Id="rId5" Type="http://schemas.openxmlformats.org/officeDocument/2006/relationships/image" Target="../media/image62.svg"/><Relationship Id="rId15" Type="http://schemas.openxmlformats.org/officeDocument/2006/relationships/image" Target="../media/image73.png"/><Relationship Id="rId10" Type="http://schemas.openxmlformats.org/officeDocument/2006/relationships/image" Target="../media/image43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4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44.svg"/><Relationship Id="rId5" Type="http://schemas.openxmlformats.org/officeDocument/2006/relationships/image" Target="../media/image62.svg"/><Relationship Id="rId15" Type="http://schemas.openxmlformats.org/officeDocument/2006/relationships/image" Target="../media/image81.png"/><Relationship Id="rId10" Type="http://schemas.openxmlformats.org/officeDocument/2006/relationships/image" Target="../media/image43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45.png"/><Relationship Id="rId2" Type="http://schemas.openxmlformats.org/officeDocument/2006/relationships/image" Target="../media/image5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44.svg"/><Relationship Id="rId5" Type="http://schemas.openxmlformats.org/officeDocument/2006/relationships/image" Target="../media/image62.svg"/><Relationship Id="rId15" Type="http://schemas.openxmlformats.org/officeDocument/2006/relationships/image" Target="../media/image82.png"/><Relationship Id="rId10" Type="http://schemas.openxmlformats.org/officeDocument/2006/relationships/image" Target="../media/image43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6.sv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4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44.svg"/><Relationship Id="rId5" Type="http://schemas.openxmlformats.org/officeDocument/2006/relationships/image" Target="../media/image62.svg"/><Relationship Id="rId15" Type="http://schemas.openxmlformats.org/officeDocument/2006/relationships/image" Target="../media/image84.png"/><Relationship Id="rId10" Type="http://schemas.openxmlformats.org/officeDocument/2006/relationships/image" Target="../media/image43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7.png"/><Relationship Id="rId7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7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sv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1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0309" y="3471538"/>
            <a:ext cx="11515445" cy="3920677"/>
            <a:chOff x="-104521" y="-74749"/>
            <a:chExt cx="15353927" cy="5227570"/>
          </a:xfrm>
        </p:grpSpPr>
        <p:sp>
          <p:nvSpPr>
            <p:cNvPr id="3" name="TextBox 3"/>
            <p:cNvSpPr txBox="1"/>
            <p:nvPr/>
          </p:nvSpPr>
          <p:spPr>
            <a:xfrm>
              <a:off x="-104521" y="-74749"/>
              <a:ext cx="15249406" cy="2294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b="1" spc="-55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THỐNG TRUYỀN THANH THÔNG MINH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439464"/>
              <a:ext cx="15249406" cy="713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28902" y="2317173"/>
            <a:ext cx="7321033" cy="6340049"/>
            <a:chOff x="0" y="0"/>
            <a:chExt cx="3619627" cy="313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122944" y="7035126"/>
            <a:ext cx="4970154" cy="4304177"/>
            <a:chOff x="0" y="0"/>
            <a:chExt cx="3619627" cy="31346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36342" y="5954842"/>
            <a:ext cx="2271679" cy="1967285"/>
            <a:chOff x="0" y="0"/>
            <a:chExt cx="3619627" cy="31346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4E47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37770" y="373605"/>
            <a:ext cx="3799619" cy="3290488"/>
            <a:chOff x="0" y="0"/>
            <a:chExt cx="3619627" cy="31346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EDE12F-B10D-B425-2DA4-2F0E3B50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07455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5332CA-9325-C5FE-270B-AA4A48993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27" y="4914900"/>
            <a:ext cx="11599636" cy="687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13488" y="793997"/>
            <a:ext cx="12447171" cy="1943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1"/>
              </a:lnSpc>
            </a:pPr>
            <a:r>
              <a:rPr lang="en-US" sz="7100" b="1" i="1" spc="-213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100" b="1" i="1" spc="-213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b="1" i="1" spc="-213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100" b="1" i="1" spc="-213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b="1" i="1" spc="-213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7100" b="1" i="1" spc="-213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b="1" i="1" spc="-213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100" b="1" i="1" spc="-213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b="1" i="1" spc="-213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7100" b="1" i="1" spc="-213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00" b="1" i="1" spc="-213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7100" b="1" i="1" spc="-213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6993"/>
              </a:lnSpc>
            </a:pPr>
            <a:endParaRPr lang="en-US" sz="7100" b="1" i="1" spc="-213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642343" y="7183858"/>
            <a:ext cx="616957" cy="2074442"/>
            <a:chOff x="0" y="0"/>
            <a:chExt cx="822610" cy="2765923"/>
          </a:xfrm>
        </p:grpSpPr>
        <p:sp>
          <p:nvSpPr>
            <p:cNvPr id="4" name="AutoShape 4"/>
            <p:cNvSpPr/>
            <p:nvPr/>
          </p:nvSpPr>
          <p:spPr>
            <a:xfrm>
              <a:off x="759110" y="0"/>
              <a:ext cx="63500" cy="1767642"/>
            </a:xfrm>
            <a:prstGeom prst="rect">
              <a:avLst/>
            </a:prstGeom>
            <a:solidFill>
              <a:srgbClr val="57FF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10295"/>
              <a:ext cx="822610" cy="455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64"/>
                </a:lnSpc>
              </a:pPr>
              <a:r>
                <a:rPr lang="en-US" sz="2400">
                  <a:solidFill>
                    <a:srgbClr val="FFFFFF"/>
                  </a:solidFill>
                  <a:latin typeface="HK Grotesk Bold Bold"/>
                </a:rPr>
                <a:t>12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3142249" y="2552700"/>
            <a:ext cx="13277462" cy="14757043"/>
          </a:xfrm>
          <a:custGeom>
            <a:avLst/>
            <a:gdLst/>
            <a:ahLst/>
            <a:cxnLst/>
            <a:rect l="l" t="t" r="r" b="b"/>
            <a:pathLst>
              <a:path w="13277462" h="14757043">
                <a:moveTo>
                  <a:pt x="0" y="0"/>
                </a:moveTo>
                <a:lnTo>
                  <a:pt x="13277462" y="0"/>
                </a:lnTo>
                <a:lnTo>
                  <a:pt x="13277462" y="14757043"/>
                </a:lnTo>
                <a:lnTo>
                  <a:pt x="0" y="14757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81" t="-1583" b="-158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250926" y="-111573"/>
            <a:ext cx="2664422" cy="1218172"/>
            <a:chOff x="0" y="0"/>
            <a:chExt cx="483446" cy="2210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61335" y="-111573"/>
            <a:ext cx="2664422" cy="1218172"/>
            <a:chOff x="0" y="0"/>
            <a:chExt cx="483446" cy="22103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DB5F2226-0A60-18DE-F4E1-65561268E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8521" y="-1047079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16620" y="8793456"/>
            <a:ext cx="5033240" cy="27682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20812" y="3592786"/>
            <a:ext cx="4870291" cy="16802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3401968" y="7034844"/>
            <a:ext cx="4870291" cy="16802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3401968" y="3591563"/>
            <a:ext cx="4838809" cy="166938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608196" y="5388597"/>
            <a:ext cx="5788230" cy="1608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37"/>
              </a:lnSpc>
              <a:spcBef>
                <a:spcPct val="0"/>
              </a:spcBef>
            </a:pP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SIM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LTE FDD (Band 1/3/5/8)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LTE TDD (Band 38/39/40/41),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2.4GHz (IEEE 802.11 b/g/n),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Ethernet 100Mbps.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907" y="5619972"/>
            <a:ext cx="5788230" cy="120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37"/>
              </a:lnSpc>
              <a:spcBef>
                <a:spcPct val="0"/>
              </a:spcBef>
            </a:pP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HDMI, Jack 3.5,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Anten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USB,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on/off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3449191" y="4699452"/>
            <a:ext cx="4838809" cy="16693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20812" y="5404933"/>
            <a:ext cx="4870291" cy="16802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86858" y="7713833"/>
            <a:ext cx="5788230" cy="79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37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liệu: Nhựa ABS, có cửa. Tiêu chuẩn IP67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20812" y="7306217"/>
            <a:ext cx="4870291" cy="16802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96387" y="3480543"/>
            <a:ext cx="4135559" cy="39494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35581" y="6215694"/>
            <a:ext cx="1224991" cy="1188241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2067048" flipH="1">
            <a:off x="-10237313" y="10986642"/>
            <a:ext cx="23703291" cy="19264311"/>
          </a:xfrm>
          <a:custGeom>
            <a:avLst/>
            <a:gdLst/>
            <a:ahLst/>
            <a:cxnLst/>
            <a:rect l="l" t="t" r="r" b="b"/>
            <a:pathLst>
              <a:path w="23703291" h="19264311">
                <a:moveTo>
                  <a:pt x="23703292" y="0"/>
                </a:moveTo>
                <a:lnTo>
                  <a:pt x="0" y="0"/>
                </a:lnTo>
                <a:lnTo>
                  <a:pt x="0" y="19264311"/>
                </a:lnTo>
                <a:lnTo>
                  <a:pt x="23703292" y="19264311"/>
                </a:lnTo>
                <a:lnTo>
                  <a:pt x="23703292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13417709" y="8606750"/>
            <a:ext cx="4870291" cy="1680250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4828529" y="558577"/>
            <a:ext cx="652297" cy="484944"/>
          </a:xfrm>
          <a:custGeom>
            <a:avLst/>
            <a:gdLst/>
            <a:ahLst/>
            <a:cxnLst/>
            <a:rect l="l" t="t" r="r" b="b"/>
            <a:pathLst>
              <a:path w="652297" h="484944">
                <a:moveTo>
                  <a:pt x="0" y="0"/>
                </a:moveTo>
                <a:lnTo>
                  <a:pt x="652297" y="0"/>
                </a:lnTo>
                <a:lnTo>
                  <a:pt x="652297" y="484944"/>
                </a:lnTo>
                <a:lnTo>
                  <a:pt x="0" y="4849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755352" y="316106"/>
            <a:ext cx="652297" cy="484944"/>
          </a:xfrm>
          <a:custGeom>
            <a:avLst/>
            <a:gdLst/>
            <a:ahLst/>
            <a:cxnLst/>
            <a:rect l="l" t="t" r="r" b="b"/>
            <a:pathLst>
              <a:path w="652297" h="484944">
                <a:moveTo>
                  <a:pt x="0" y="0"/>
                </a:moveTo>
                <a:lnTo>
                  <a:pt x="652297" y="0"/>
                </a:lnTo>
                <a:lnTo>
                  <a:pt x="652297" y="484943"/>
                </a:lnTo>
                <a:lnTo>
                  <a:pt x="0" y="484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334946" y="3592786"/>
            <a:ext cx="3226261" cy="3947173"/>
          </a:xfrm>
          <a:custGeom>
            <a:avLst/>
            <a:gdLst/>
            <a:ahLst/>
            <a:cxnLst/>
            <a:rect l="l" t="t" r="r" b="b"/>
            <a:pathLst>
              <a:path w="3226261" h="3947173">
                <a:moveTo>
                  <a:pt x="0" y="0"/>
                </a:moveTo>
                <a:lnTo>
                  <a:pt x="3226261" y="0"/>
                </a:lnTo>
                <a:lnTo>
                  <a:pt x="3226261" y="3947174"/>
                </a:lnTo>
                <a:lnTo>
                  <a:pt x="0" y="39471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7290910" y="7659230"/>
            <a:ext cx="4022946" cy="423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</a:pPr>
            <a:r>
              <a:rPr lang="en-US" sz="2574" spc="25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 AUDIO BOX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57794" y="2765690"/>
            <a:ext cx="7083020" cy="79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37"/>
              </a:lnSpc>
            </a:pP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CPU: 4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ARM®, Cortex-A7, 1.6GHz.</a:t>
            </a:r>
          </a:p>
          <a:p>
            <a:pPr marL="0" lvl="0" indent="0" algn="just">
              <a:lnSpc>
                <a:spcPts val="3237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GPU: Mali400MP2 GPU @600MHz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3240" y="2765690"/>
            <a:ext cx="5788230" cy="214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376"/>
              </a:lnSpc>
              <a:spcBef>
                <a:spcPct val="0"/>
              </a:spcBef>
            </a:pP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90V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260V/50Hz,,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5V/2A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24V/10A,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Power,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08196" y="4281931"/>
            <a:ext cx="7083020" cy="385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37"/>
              </a:lnSpc>
              <a:spcBef>
                <a:spcPct val="0"/>
              </a:spcBef>
            </a:pP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Android/Linux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4413" y="9645651"/>
            <a:ext cx="7309591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 spc="105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THANH THÔNG MINH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57794" y="7713833"/>
            <a:ext cx="5788230" cy="79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37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hợp ứng dụng phần mềm quản lý, giám sát và điều khiển cụm loa thông minh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331965" y="-183767"/>
            <a:ext cx="2664422" cy="1218172"/>
            <a:chOff x="0" y="0"/>
            <a:chExt cx="483446" cy="22103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942374" y="-183767"/>
            <a:ext cx="2664422" cy="1218172"/>
            <a:chOff x="0" y="0"/>
            <a:chExt cx="483446" cy="22103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Picture 2">
            <a:extLst>
              <a:ext uri="{FF2B5EF4-FFF2-40B4-BE49-F238E27FC236}">
                <a16:creationId xmlns:a16="http://schemas.microsoft.com/office/drawing/2014/main" id="{7106799A-3133-FEE9-3929-3943FD2E4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5219" y="-1262784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2">
            <a:extLst>
              <a:ext uri="{FF2B5EF4-FFF2-40B4-BE49-F238E27FC236}">
                <a16:creationId xmlns:a16="http://schemas.microsoft.com/office/drawing/2014/main" id="{12360FC2-289C-85E4-1CEE-7D5CFDA20397}"/>
              </a:ext>
            </a:extLst>
          </p:cNvPr>
          <p:cNvSpPr txBox="1"/>
          <p:nvPr/>
        </p:nvSpPr>
        <p:spPr>
          <a:xfrm>
            <a:off x="7334946" y="985829"/>
            <a:ext cx="12447171" cy="91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1"/>
              </a:lnSpc>
            </a:pPr>
            <a:r>
              <a:rPr lang="en-US" sz="5000" b="1" i="1" spc="-213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 Thu Phát Thanh Ứng Dụng CNTT-VT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8064" y="9349711"/>
            <a:ext cx="2699187" cy="2006684"/>
          </a:xfrm>
          <a:custGeom>
            <a:avLst/>
            <a:gdLst/>
            <a:ahLst/>
            <a:cxnLst/>
            <a:rect l="l" t="t" r="r" b="b"/>
            <a:pathLst>
              <a:path w="2699187" h="2006684">
                <a:moveTo>
                  <a:pt x="0" y="0"/>
                </a:moveTo>
                <a:lnTo>
                  <a:pt x="2699186" y="0"/>
                </a:lnTo>
                <a:lnTo>
                  <a:pt x="2699186" y="2006684"/>
                </a:lnTo>
                <a:lnTo>
                  <a:pt x="0" y="2006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42879" y="-1122380"/>
            <a:ext cx="5432843" cy="4038994"/>
          </a:xfrm>
          <a:custGeom>
            <a:avLst/>
            <a:gdLst/>
            <a:ahLst/>
            <a:cxnLst/>
            <a:rect l="l" t="t" r="r" b="b"/>
            <a:pathLst>
              <a:path w="5432843" h="4038994">
                <a:moveTo>
                  <a:pt x="0" y="0"/>
                </a:moveTo>
                <a:lnTo>
                  <a:pt x="5432842" y="0"/>
                </a:lnTo>
                <a:lnTo>
                  <a:pt x="5432842" y="4038994"/>
                </a:lnTo>
                <a:lnTo>
                  <a:pt x="0" y="4038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554581" y="4250136"/>
            <a:ext cx="1441460" cy="1965939"/>
          </a:xfrm>
          <a:custGeom>
            <a:avLst/>
            <a:gdLst/>
            <a:ahLst/>
            <a:cxnLst/>
            <a:rect l="l" t="t" r="r" b="b"/>
            <a:pathLst>
              <a:path w="1441460" h="1965939">
                <a:moveTo>
                  <a:pt x="0" y="0"/>
                </a:moveTo>
                <a:lnTo>
                  <a:pt x="1441461" y="0"/>
                </a:lnTo>
                <a:lnTo>
                  <a:pt x="1441461" y="1965939"/>
                </a:lnTo>
                <a:lnTo>
                  <a:pt x="0" y="1965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554581" y="3564340"/>
            <a:ext cx="1180469" cy="10624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929216" y="4250136"/>
            <a:ext cx="2657471" cy="13021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95266" y="4387154"/>
            <a:ext cx="1670885" cy="15037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44801" y="4293789"/>
            <a:ext cx="1621485" cy="15971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97790" y="9838723"/>
            <a:ext cx="1354443" cy="2776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0800000">
            <a:off x="13417709" y="8606750"/>
            <a:ext cx="4870291" cy="168025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504705" y="-205365"/>
            <a:ext cx="2664422" cy="1218172"/>
            <a:chOff x="0" y="0"/>
            <a:chExt cx="483446" cy="2210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115114" y="-205365"/>
            <a:ext cx="2664422" cy="1218172"/>
            <a:chOff x="0" y="0"/>
            <a:chExt cx="483446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1898384" y="3751174"/>
            <a:ext cx="918303" cy="1563070"/>
          </a:xfrm>
          <a:custGeom>
            <a:avLst/>
            <a:gdLst/>
            <a:ahLst/>
            <a:cxnLst/>
            <a:rect l="l" t="t" r="r" b="b"/>
            <a:pathLst>
              <a:path w="918303" h="1563070">
                <a:moveTo>
                  <a:pt x="0" y="0"/>
                </a:moveTo>
                <a:lnTo>
                  <a:pt x="918303" y="0"/>
                </a:lnTo>
                <a:lnTo>
                  <a:pt x="918303" y="1563070"/>
                </a:lnTo>
                <a:lnTo>
                  <a:pt x="0" y="15630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7454929" y="3818178"/>
            <a:ext cx="2166078" cy="2166078"/>
          </a:xfrm>
          <a:custGeom>
            <a:avLst/>
            <a:gdLst/>
            <a:ahLst/>
            <a:cxnLst/>
            <a:rect l="l" t="t" r="r" b="b"/>
            <a:pathLst>
              <a:path w="2166078" h="2166078">
                <a:moveTo>
                  <a:pt x="0" y="0"/>
                </a:moveTo>
                <a:lnTo>
                  <a:pt x="2166077" y="0"/>
                </a:lnTo>
                <a:lnTo>
                  <a:pt x="2166077" y="2166078"/>
                </a:lnTo>
                <a:lnTo>
                  <a:pt x="0" y="21660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4300877" y="6294406"/>
            <a:ext cx="3987123" cy="137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1"/>
              </a:lnSpc>
            </a:pPr>
            <a:r>
              <a:rPr lang="en-US" sz="2399" b="1" spc="71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SÓNG ĐÀI TRUYỀN THANH THÔNG MINH TƯƠNG TỰ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519868" y="6200353"/>
            <a:ext cx="3252585" cy="185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1"/>
              </a:lnSpc>
            </a:pPr>
            <a:r>
              <a:rPr lang="en-US" sz="2399" b="1" spc="71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 BẢN TIN PHÁT THANH SỬ DỤNG CÔNG NGHỆ AI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7265" y="6170548"/>
            <a:ext cx="3359695" cy="902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672"/>
              </a:lnSpc>
            </a:pPr>
            <a:r>
              <a:rPr lang="en-US" sz="2400" b="1" spc="72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 SÁT CỤM LOA THÔNG MINH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811236" y="1715495"/>
            <a:ext cx="10452870" cy="697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000" b="1" i="1" spc="179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PHẦM MỀM QUẢN LÝ HỆ THỐNG CMS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736037" y="6294406"/>
            <a:ext cx="3252585" cy="90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1"/>
              </a:lnSpc>
            </a:pPr>
            <a:r>
              <a:rPr lang="en-US" sz="2399" b="1" spc="71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PHÁT THANH CỤM LOA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169127" y="6200353"/>
            <a:ext cx="3252585" cy="90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1"/>
              </a:lnSpc>
            </a:pPr>
            <a:r>
              <a:rPr lang="en-US" sz="2399" b="1" spc="71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 LÝ BẢN TIN LỊCH PHÁT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011AC8F4-F8A5-021C-9CC2-3096B49E0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1262" y="-1196921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3873" flipH="1">
            <a:off x="-2893788" y="5804218"/>
            <a:ext cx="23936576" cy="19453908"/>
          </a:xfrm>
          <a:custGeom>
            <a:avLst/>
            <a:gdLst/>
            <a:ahLst/>
            <a:cxnLst/>
            <a:rect l="l" t="t" r="r" b="b"/>
            <a:pathLst>
              <a:path w="23936576" h="19453908">
                <a:moveTo>
                  <a:pt x="23936576" y="0"/>
                </a:moveTo>
                <a:lnTo>
                  <a:pt x="0" y="0"/>
                </a:lnTo>
                <a:lnTo>
                  <a:pt x="0" y="19453908"/>
                </a:lnTo>
                <a:lnTo>
                  <a:pt x="23936576" y="19453908"/>
                </a:lnTo>
                <a:lnTo>
                  <a:pt x="23936576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231150" y="7052511"/>
            <a:ext cx="1578662" cy="340760"/>
            <a:chOff x="0" y="0"/>
            <a:chExt cx="2104883" cy="454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45541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2" y="0"/>
                  </a:lnTo>
                  <a:lnTo>
                    <a:pt x="611142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937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701690" y="3994597"/>
            <a:ext cx="2588857" cy="0"/>
          </a:xfrm>
          <a:prstGeom prst="line">
            <a:avLst/>
          </a:prstGeom>
          <a:ln w="47625" cap="flat">
            <a:solidFill>
              <a:srgbClr val="FAFB6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0577" y="8509956"/>
            <a:ext cx="3732747" cy="2775074"/>
          </a:xfrm>
          <a:custGeom>
            <a:avLst/>
            <a:gdLst/>
            <a:ahLst/>
            <a:cxnLst/>
            <a:rect l="l" t="t" r="r" b="b"/>
            <a:pathLst>
              <a:path w="3732747" h="2775074">
                <a:moveTo>
                  <a:pt x="0" y="0"/>
                </a:moveTo>
                <a:lnTo>
                  <a:pt x="3732746" y="0"/>
                </a:lnTo>
                <a:lnTo>
                  <a:pt x="3732746" y="2775074"/>
                </a:lnTo>
                <a:lnTo>
                  <a:pt x="0" y="2775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57228" y="920028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7" y="0"/>
                </a:lnTo>
                <a:lnTo>
                  <a:pt x="914897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591992" y="579942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8" y="0"/>
                </a:lnTo>
                <a:lnTo>
                  <a:pt x="914898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10800000">
            <a:off x="14114676" y="3875851"/>
            <a:ext cx="4870291" cy="16802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10800000">
            <a:off x="14114676" y="5143500"/>
            <a:ext cx="4870291" cy="16802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10800000">
            <a:off x="14114676" y="6548657"/>
            <a:ext cx="4870291" cy="1680250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395374" y="2513853"/>
            <a:ext cx="3124953" cy="6183257"/>
            <a:chOff x="0" y="0"/>
            <a:chExt cx="2620010" cy="5184140"/>
          </a:xfrm>
        </p:grpSpPr>
        <p:sp>
          <p:nvSpPr>
            <p:cNvPr id="15" name="Freeform 1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5"/>
              <a:stretch>
                <a:fillRect l="-67" r="-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436745" y="2176694"/>
            <a:ext cx="4844518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n-US" sz="8000" b="1" spc="24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 SMART RADIO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108511" y="-371923"/>
            <a:ext cx="2664422" cy="1218172"/>
            <a:chOff x="0" y="0"/>
            <a:chExt cx="483446" cy="22103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718920" y="-371923"/>
            <a:ext cx="2664422" cy="1218172"/>
            <a:chOff x="0" y="0"/>
            <a:chExt cx="483446" cy="22103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10800000">
            <a:off x="14141257" y="7982269"/>
            <a:ext cx="4870291" cy="1680250"/>
          </a:xfrm>
          <a:prstGeom prst="rect">
            <a:avLst/>
          </a:prstGeom>
        </p:spPr>
      </p:pic>
      <p:sp>
        <p:nvSpPr>
          <p:cNvPr id="45" name="TextBox 45"/>
          <p:cNvSpPr txBox="1"/>
          <p:nvPr/>
        </p:nvSpPr>
        <p:spPr>
          <a:xfrm>
            <a:off x="2504762" y="5466504"/>
            <a:ext cx="46101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3500" spc="64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 quản lý và giám sát cụm loa thông minh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807502" y="3083496"/>
            <a:ext cx="3730972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 Sát Cụm Loa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834961" y="4334596"/>
            <a:ext cx="3464421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Dõi Bản Tin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773346" y="5785823"/>
            <a:ext cx="4018062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Đổi Âm Lượng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838626" y="7044930"/>
            <a:ext cx="2672209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mật OTP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B940DA33-84A7-99D2-05AF-736F4BF8F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677" y="-1343166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612069"/>
            <a:ext cx="18288000" cy="2674931"/>
            <a:chOff x="0" y="0"/>
            <a:chExt cx="4816593" cy="7045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04508"/>
            </a:xfrm>
            <a:custGeom>
              <a:avLst/>
              <a:gdLst/>
              <a:ahLst/>
              <a:cxnLst/>
              <a:rect l="l" t="t" r="r" b="b"/>
              <a:pathLst>
                <a:path w="4816592" h="704508">
                  <a:moveTo>
                    <a:pt x="0" y="0"/>
                  </a:moveTo>
                  <a:lnTo>
                    <a:pt x="4816592" y="0"/>
                  </a:lnTo>
                  <a:lnTo>
                    <a:pt x="4816592" y="704508"/>
                  </a:lnTo>
                  <a:lnTo>
                    <a:pt x="0" y="7045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199886" y="5560414"/>
            <a:ext cx="3888227" cy="2103467"/>
          </a:xfrm>
          <a:custGeom>
            <a:avLst/>
            <a:gdLst/>
            <a:ahLst/>
            <a:cxnLst/>
            <a:rect l="l" t="t" r="r" b="b"/>
            <a:pathLst>
              <a:path w="3888227" h="2103467">
                <a:moveTo>
                  <a:pt x="0" y="0"/>
                </a:moveTo>
                <a:lnTo>
                  <a:pt x="3888228" y="0"/>
                </a:lnTo>
                <a:lnTo>
                  <a:pt x="3888228" y="2103468"/>
                </a:lnTo>
                <a:lnTo>
                  <a:pt x="0" y="2103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043617" y="5727752"/>
            <a:ext cx="1701402" cy="1701402"/>
          </a:xfrm>
          <a:custGeom>
            <a:avLst/>
            <a:gdLst/>
            <a:ahLst/>
            <a:cxnLst/>
            <a:rect l="l" t="t" r="r" b="b"/>
            <a:pathLst>
              <a:path w="1701402" h="1701402">
                <a:moveTo>
                  <a:pt x="0" y="0"/>
                </a:moveTo>
                <a:lnTo>
                  <a:pt x="1701402" y="0"/>
                </a:lnTo>
                <a:lnTo>
                  <a:pt x="1701402" y="1701402"/>
                </a:lnTo>
                <a:lnTo>
                  <a:pt x="0" y="1701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282666" y="5590322"/>
            <a:ext cx="1835211" cy="1838831"/>
          </a:xfrm>
          <a:custGeom>
            <a:avLst/>
            <a:gdLst/>
            <a:ahLst/>
            <a:cxnLst/>
            <a:rect l="l" t="t" r="r" b="b"/>
            <a:pathLst>
              <a:path w="1835211" h="1838831">
                <a:moveTo>
                  <a:pt x="0" y="0"/>
                </a:moveTo>
                <a:lnTo>
                  <a:pt x="1835212" y="0"/>
                </a:lnTo>
                <a:lnTo>
                  <a:pt x="1835212" y="1838832"/>
                </a:lnTo>
                <a:lnTo>
                  <a:pt x="0" y="1838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65411" y="1937198"/>
            <a:ext cx="7465297" cy="5589269"/>
          </a:xfrm>
          <a:custGeom>
            <a:avLst/>
            <a:gdLst/>
            <a:ahLst/>
            <a:cxnLst/>
            <a:rect l="l" t="t" r="r" b="b"/>
            <a:pathLst>
              <a:path w="7465297" h="5589269">
                <a:moveTo>
                  <a:pt x="0" y="0"/>
                </a:moveTo>
                <a:lnTo>
                  <a:pt x="7465297" y="0"/>
                </a:lnTo>
                <a:lnTo>
                  <a:pt x="7465297" y="5589269"/>
                </a:lnTo>
                <a:lnTo>
                  <a:pt x="0" y="5589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987942" y="1085850"/>
            <a:ext cx="8487032" cy="264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b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8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8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Lý Cloud Server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326713" y="9528144"/>
            <a:ext cx="4393457" cy="839228"/>
            <a:chOff x="0" y="0"/>
            <a:chExt cx="1157124" cy="2210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465" y="9338672"/>
            <a:ext cx="2664422" cy="1218172"/>
            <a:chOff x="0" y="0"/>
            <a:chExt cx="483446" cy="2210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800874" y="9338672"/>
            <a:ext cx="2664422" cy="1218172"/>
            <a:chOff x="0" y="0"/>
            <a:chExt cx="483446" cy="22103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0EB1F4C3-7BB1-8292-F0E9-F3E98E24E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825" y="-1020921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3873" flipH="1">
            <a:off x="-2893788" y="5804218"/>
            <a:ext cx="23936576" cy="19453908"/>
          </a:xfrm>
          <a:custGeom>
            <a:avLst/>
            <a:gdLst/>
            <a:ahLst/>
            <a:cxnLst/>
            <a:rect l="l" t="t" r="r" b="b"/>
            <a:pathLst>
              <a:path w="23936576" h="19453908">
                <a:moveTo>
                  <a:pt x="23936576" y="0"/>
                </a:moveTo>
                <a:lnTo>
                  <a:pt x="0" y="0"/>
                </a:lnTo>
                <a:lnTo>
                  <a:pt x="0" y="19453908"/>
                </a:lnTo>
                <a:lnTo>
                  <a:pt x="23936576" y="19453908"/>
                </a:lnTo>
                <a:lnTo>
                  <a:pt x="23936576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7619" y="5972342"/>
            <a:ext cx="1578662" cy="340760"/>
            <a:chOff x="0" y="0"/>
            <a:chExt cx="2104883" cy="454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455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2" y="0"/>
                  </a:lnTo>
                  <a:lnTo>
                    <a:pt x="611142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937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-643568" y="4173083"/>
            <a:ext cx="2588857" cy="0"/>
          </a:xfrm>
          <a:prstGeom prst="line">
            <a:avLst/>
          </a:prstGeom>
          <a:ln w="47625" cap="flat">
            <a:solidFill>
              <a:srgbClr val="FAFB6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0577" y="8509956"/>
            <a:ext cx="3732747" cy="2775074"/>
          </a:xfrm>
          <a:custGeom>
            <a:avLst/>
            <a:gdLst/>
            <a:ahLst/>
            <a:cxnLst/>
            <a:rect l="l" t="t" r="r" b="b"/>
            <a:pathLst>
              <a:path w="3732747" h="2775074">
                <a:moveTo>
                  <a:pt x="0" y="0"/>
                </a:moveTo>
                <a:lnTo>
                  <a:pt x="3732746" y="0"/>
                </a:lnTo>
                <a:lnTo>
                  <a:pt x="3732746" y="2775074"/>
                </a:lnTo>
                <a:lnTo>
                  <a:pt x="0" y="2775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821420" y="1835973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7" y="0"/>
                </a:lnTo>
                <a:lnTo>
                  <a:pt x="914897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756184" y="1495887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8" y="0"/>
                </a:lnTo>
                <a:lnTo>
                  <a:pt x="914898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749526" y="3341804"/>
            <a:ext cx="5565051" cy="1975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000" b="1" spc="24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Bảo Mật Hệ Thống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108511" y="-371923"/>
            <a:ext cx="2664422" cy="1218172"/>
            <a:chOff x="0" y="0"/>
            <a:chExt cx="483446" cy="22103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718920" y="-371923"/>
            <a:ext cx="2664422" cy="1218172"/>
            <a:chOff x="0" y="0"/>
            <a:chExt cx="483446" cy="22103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B940DA33-84A7-99D2-05AF-736F4BF8F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677" y="-1343166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46">
            <a:extLst>
              <a:ext uri="{FF2B5EF4-FFF2-40B4-BE49-F238E27FC236}">
                <a16:creationId xmlns:a16="http://schemas.microsoft.com/office/drawing/2014/main" id="{9117FF3B-E1C6-4ACE-A692-653067B9C112}"/>
              </a:ext>
            </a:extLst>
          </p:cNvPr>
          <p:cNvSpPr txBox="1"/>
          <p:nvPr/>
        </p:nvSpPr>
        <p:spPr>
          <a:xfrm>
            <a:off x="6384865" y="1037350"/>
            <a:ext cx="11713558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Nhận Hệ Thống Đạt Tiêu Chuẩn An Toàn Cấp Độ 3 </a:t>
            </a:r>
          </a:p>
        </p:txBody>
      </p:sp>
      <p:pic>
        <p:nvPicPr>
          <p:cNvPr id="44" name="Hình ảnh 43">
            <a:extLst>
              <a:ext uri="{FF2B5EF4-FFF2-40B4-BE49-F238E27FC236}">
                <a16:creationId xmlns:a16="http://schemas.microsoft.com/office/drawing/2014/main" id="{76FAB52F-4FC5-8C6E-A643-600904BD34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6368" y="2673028"/>
            <a:ext cx="10363013" cy="73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116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3873" flipH="1">
            <a:off x="-2893788" y="5804218"/>
            <a:ext cx="23936576" cy="19453908"/>
          </a:xfrm>
          <a:custGeom>
            <a:avLst/>
            <a:gdLst/>
            <a:ahLst/>
            <a:cxnLst/>
            <a:rect l="l" t="t" r="r" b="b"/>
            <a:pathLst>
              <a:path w="23936576" h="19453908">
                <a:moveTo>
                  <a:pt x="23936576" y="0"/>
                </a:moveTo>
                <a:lnTo>
                  <a:pt x="0" y="0"/>
                </a:lnTo>
                <a:lnTo>
                  <a:pt x="0" y="19453908"/>
                </a:lnTo>
                <a:lnTo>
                  <a:pt x="23936576" y="19453908"/>
                </a:lnTo>
                <a:lnTo>
                  <a:pt x="23936576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7619" y="5972342"/>
            <a:ext cx="1578662" cy="340760"/>
            <a:chOff x="0" y="0"/>
            <a:chExt cx="2104883" cy="454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455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2" y="0"/>
                  </a:lnTo>
                  <a:lnTo>
                    <a:pt x="611142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937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-643568" y="4173083"/>
            <a:ext cx="2588857" cy="0"/>
          </a:xfrm>
          <a:prstGeom prst="line">
            <a:avLst/>
          </a:prstGeom>
          <a:ln w="47625" cap="flat">
            <a:solidFill>
              <a:srgbClr val="FAFB6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0577" y="8509956"/>
            <a:ext cx="3732747" cy="2775074"/>
          </a:xfrm>
          <a:custGeom>
            <a:avLst/>
            <a:gdLst/>
            <a:ahLst/>
            <a:cxnLst/>
            <a:rect l="l" t="t" r="r" b="b"/>
            <a:pathLst>
              <a:path w="3732747" h="2775074">
                <a:moveTo>
                  <a:pt x="0" y="0"/>
                </a:moveTo>
                <a:lnTo>
                  <a:pt x="3732746" y="0"/>
                </a:lnTo>
                <a:lnTo>
                  <a:pt x="3732746" y="2775074"/>
                </a:lnTo>
                <a:lnTo>
                  <a:pt x="0" y="2775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9431" y="1800090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7" y="0"/>
                </a:lnTo>
                <a:lnTo>
                  <a:pt x="914897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174195" y="1460004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8" y="0"/>
                </a:lnTo>
                <a:lnTo>
                  <a:pt x="914898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749526" y="3341804"/>
            <a:ext cx="5565051" cy="1975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000" b="1" spc="24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Bảo Mật Hệ Thống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108511" y="-371923"/>
            <a:ext cx="2664422" cy="1218172"/>
            <a:chOff x="0" y="0"/>
            <a:chExt cx="483446" cy="22103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718920" y="-371923"/>
            <a:ext cx="2664422" cy="1218172"/>
            <a:chOff x="0" y="0"/>
            <a:chExt cx="483446" cy="22103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B940DA33-84A7-99D2-05AF-736F4BF8F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677" y="-1343166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46">
            <a:extLst>
              <a:ext uri="{FF2B5EF4-FFF2-40B4-BE49-F238E27FC236}">
                <a16:creationId xmlns:a16="http://schemas.microsoft.com/office/drawing/2014/main" id="{9117FF3B-E1C6-4ACE-A692-653067B9C112}"/>
              </a:ext>
            </a:extLst>
          </p:cNvPr>
          <p:cNvSpPr txBox="1"/>
          <p:nvPr/>
        </p:nvSpPr>
        <p:spPr>
          <a:xfrm>
            <a:off x="6344105" y="1524939"/>
            <a:ext cx="11713558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theo Top 10 lỗ hổng bảo mật website phổ biến tiêu chuẩn OWASP</a:t>
            </a:r>
          </a:p>
        </p:txBody>
      </p:sp>
      <p:sp>
        <p:nvSpPr>
          <p:cNvPr id="11" name="TextBox 46">
            <a:extLst>
              <a:ext uri="{FF2B5EF4-FFF2-40B4-BE49-F238E27FC236}">
                <a16:creationId xmlns:a16="http://schemas.microsoft.com/office/drawing/2014/main" id="{C0272610-3BF3-4AC4-4D9D-BC79D9C78917}"/>
              </a:ext>
            </a:extLst>
          </p:cNvPr>
          <p:cNvSpPr txBox="1"/>
          <p:nvPr/>
        </p:nvSpPr>
        <p:spPr>
          <a:xfrm>
            <a:off x="6772933" y="3131631"/>
            <a:ext cx="11713558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l" fontAlgn="base">
              <a:buFont typeface="+mj-lt"/>
              <a:buAutoNum type="arabicPeriod"/>
            </a:pPr>
            <a:r>
              <a:rPr lang="en-US" sz="4000" b="0" i="0" strike="noStrike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Injection</a:t>
            </a:r>
            <a:endParaRPr lang="en-US" sz="40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 fontAlgn="base">
              <a:buFont typeface="+mj-lt"/>
              <a:buAutoNum type="arabicPeriod"/>
            </a:pPr>
            <a:r>
              <a:rPr lang="en-US" sz="4000" b="0" i="0" strike="noStrike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Broken Authentication</a:t>
            </a:r>
            <a:endParaRPr lang="en-US" sz="40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 fontAlgn="base">
              <a:buFont typeface="+mj-lt"/>
              <a:buAutoNum type="arabicPeriod"/>
            </a:pPr>
            <a:r>
              <a:rPr lang="en-US" sz="4000" b="0" i="0" strike="noStrike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Sensitive Data Exposure</a:t>
            </a:r>
            <a:endParaRPr lang="en-US" sz="40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 fontAlgn="base">
              <a:buFont typeface="+mj-lt"/>
              <a:buAutoNum type="arabicPeriod"/>
            </a:pPr>
            <a:r>
              <a:rPr lang="en-US" sz="4000" b="0" i="0" strike="noStrike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XML External Entities (XEE)</a:t>
            </a:r>
            <a:endParaRPr lang="en-US" sz="40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 fontAlgn="base">
              <a:buFont typeface="+mj-lt"/>
              <a:buAutoNum type="arabicPeriod"/>
            </a:pPr>
            <a:r>
              <a:rPr lang="en-US" sz="4000" b="0" i="0" strike="noStrike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Broken Access Control</a:t>
            </a:r>
            <a:endParaRPr lang="en-US" sz="40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 fontAlgn="base">
              <a:buFont typeface="+mj-lt"/>
              <a:buAutoNum type="arabicPeriod"/>
            </a:pPr>
            <a:r>
              <a:rPr lang="en-US" sz="4000" b="0" i="0" strike="noStrike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Security Misconfiguration</a:t>
            </a:r>
            <a:endParaRPr lang="en-US" sz="40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 fontAlgn="base">
              <a:buFont typeface="+mj-lt"/>
              <a:buAutoNum type="arabicPeriod"/>
            </a:pPr>
            <a:r>
              <a:rPr lang="en-US" sz="4000" b="0" i="0" strike="noStrike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Cross-Site Scripting</a:t>
            </a:r>
            <a:endParaRPr lang="en-US" sz="40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 fontAlgn="base">
              <a:buFont typeface="+mj-lt"/>
              <a:buAutoNum type="arabicPeriod"/>
            </a:pPr>
            <a:r>
              <a:rPr lang="en-US" sz="4000" b="0" i="0" strike="noStrike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Insecure Deserialization</a:t>
            </a:r>
            <a:endParaRPr lang="en-US" sz="40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 fontAlgn="base">
              <a:buFont typeface="+mj-lt"/>
              <a:buAutoNum type="arabicPeriod"/>
            </a:pPr>
            <a:r>
              <a:rPr lang="en-US" sz="4000" b="0" i="0" strike="noStrike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Sử dụng các thành phần có lỗ hổng đã biết</a:t>
            </a:r>
            <a:endParaRPr lang="en-US" sz="40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 fontAlgn="base">
              <a:buFont typeface="+mj-lt"/>
              <a:buAutoNum type="arabicPeriod"/>
            </a:pPr>
            <a:r>
              <a:rPr lang="en-US" sz="4000" b="0" i="0" strike="noStrike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Kiểm tra log &amp; giám sát không hiệu quả</a:t>
            </a:r>
            <a:endParaRPr lang="en-US" sz="4000" b="0" i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530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3873" flipH="1">
            <a:off x="-2893788" y="5804218"/>
            <a:ext cx="23936576" cy="19453908"/>
          </a:xfrm>
          <a:custGeom>
            <a:avLst/>
            <a:gdLst/>
            <a:ahLst/>
            <a:cxnLst/>
            <a:rect l="l" t="t" r="r" b="b"/>
            <a:pathLst>
              <a:path w="23936576" h="19453908">
                <a:moveTo>
                  <a:pt x="23936576" y="0"/>
                </a:moveTo>
                <a:lnTo>
                  <a:pt x="0" y="0"/>
                </a:lnTo>
                <a:lnTo>
                  <a:pt x="0" y="19453908"/>
                </a:lnTo>
                <a:lnTo>
                  <a:pt x="23936576" y="19453908"/>
                </a:lnTo>
                <a:lnTo>
                  <a:pt x="23936576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7619" y="5972342"/>
            <a:ext cx="1578662" cy="340760"/>
            <a:chOff x="0" y="0"/>
            <a:chExt cx="2104883" cy="454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455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2" y="0"/>
                  </a:lnTo>
                  <a:lnTo>
                    <a:pt x="611142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937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-643568" y="4173083"/>
            <a:ext cx="2588857" cy="0"/>
          </a:xfrm>
          <a:prstGeom prst="line">
            <a:avLst/>
          </a:prstGeom>
          <a:ln w="47625" cap="flat">
            <a:solidFill>
              <a:srgbClr val="FAFB6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0577" y="8509956"/>
            <a:ext cx="3732747" cy="2775074"/>
          </a:xfrm>
          <a:custGeom>
            <a:avLst/>
            <a:gdLst/>
            <a:ahLst/>
            <a:cxnLst/>
            <a:rect l="l" t="t" r="r" b="b"/>
            <a:pathLst>
              <a:path w="3732747" h="2775074">
                <a:moveTo>
                  <a:pt x="0" y="0"/>
                </a:moveTo>
                <a:lnTo>
                  <a:pt x="3732746" y="0"/>
                </a:lnTo>
                <a:lnTo>
                  <a:pt x="3732746" y="2775074"/>
                </a:lnTo>
                <a:lnTo>
                  <a:pt x="0" y="2775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9431" y="1800090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7" y="0"/>
                </a:lnTo>
                <a:lnTo>
                  <a:pt x="914897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174195" y="1460004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8" y="0"/>
                </a:lnTo>
                <a:lnTo>
                  <a:pt x="914898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749526" y="3341804"/>
            <a:ext cx="5565051" cy="1975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000" b="1" spc="24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Bảo Mật Hệ Thống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108511" y="-371923"/>
            <a:ext cx="2664422" cy="1218172"/>
            <a:chOff x="0" y="0"/>
            <a:chExt cx="483446" cy="22103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718920" y="-371923"/>
            <a:ext cx="2664422" cy="1218172"/>
            <a:chOff x="0" y="0"/>
            <a:chExt cx="483446" cy="22103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B940DA33-84A7-99D2-05AF-736F4BF8F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677" y="-1343166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46">
            <a:extLst>
              <a:ext uri="{FF2B5EF4-FFF2-40B4-BE49-F238E27FC236}">
                <a16:creationId xmlns:a16="http://schemas.microsoft.com/office/drawing/2014/main" id="{9117FF3B-E1C6-4ACE-A692-653067B9C112}"/>
              </a:ext>
            </a:extLst>
          </p:cNvPr>
          <p:cNvSpPr txBox="1"/>
          <p:nvPr/>
        </p:nvSpPr>
        <p:spPr>
          <a:xfrm>
            <a:off x="6344105" y="1524939"/>
            <a:ext cx="11713558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Nhận Đánh Giá Của V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NCERT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Đảm Bảo An Toàn Thông Tin Phần Mềm Truyền Thanh Thông Minh Theo Thông Tư 39/2020-B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TTTT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72E60C9-5D0D-E008-02CE-9A8E56EAE6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31328" y="3439315"/>
            <a:ext cx="4894645" cy="67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69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t="16755" r="35874" b="291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9784" y="4960420"/>
            <a:ext cx="18534132" cy="5752230"/>
            <a:chOff x="0" y="0"/>
            <a:chExt cx="4881418" cy="15149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81418" cy="1514991"/>
            </a:xfrm>
            <a:custGeom>
              <a:avLst/>
              <a:gdLst/>
              <a:ahLst/>
              <a:cxnLst/>
              <a:rect l="l" t="t" r="r" b="b"/>
              <a:pathLst>
                <a:path w="4881418" h="1514991">
                  <a:moveTo>
                    <a:pt x="0" y="0"/>
                  </a:moveTo>
                  <a:lnTo>
                    <a:pt x="4881418" y="0"/>
                  </a:lnTo>
                  <a:lnTo>
                    <a:pt x="4881418" y="1514991"/>
                  </a:lnTo>
                  <a:lnTo>
                    <a:pt x="0" y="1514991"/>
                  </a:lnTo>
                  <a:close/>
                </a:path>
              </a:pathLst>
            </a:custGeom>
            <a:solidFill>
              <a:srgbClr val="13BD9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4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3593074" y="583301"/>
            <a:ext cx="4554581" cy="3950063"/>
          </a:xfrm>
          <a:custGeom>
            <a:avLst/>
            <a:gdLst/>
            <a:ahLst/>
            <a:cxnLst/>
            <a:rect l="l" t="t" r="r" b="b"/>
            <a:pathLst>
              <a:path w="4554581" h="3950063">
                <a:moveTo>
                  <a:pt x="0" y="0"/>
                </a:moveTo>
                <a:lnTo>
                  <a:pt x="4554581" y="0"/>
                </a:lnTo>
                <a:lnTo>
                  <a:pt x="4554581" y="3950064"/>
                </a:lnTo>
                <a:lnTo>
                  <a:pt x="0" y="3950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345274" y="583301"/>
            <a:ext cx="4554581" cy="3950063"/>
          </a:xfrm>
          <a:custGeom>
            <a:avLst/>
            <a:gdLst/>
            <a:ahLst/>
            <a:cxnLst/>
            <a:rect l="l" t="t" r="r" b="b"/>
            <a:pathLst>
              <a:path w="4554581" h="3950063">
                <a:moveTo>
                  <a:pt x="0" y="0"/>
                </a:moveTo>
                <a:lnTo>
                  <a:pt x="4554581" y="0"/>
                </a:lnTo>
                <a:lnTo>
                  <a:pt x="4554581" y="3950064"/>
                </a:lnTo>
                <a:lnTo>
                  <a:pt x="0" y="3950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496873" y="8582875"/>
            <a:ext cx="4997516" cy="1467155"/>
            <a:chOff x="0" y="0"/>
            <a:chExt cx="892807" cy="2621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2807" cy="262107"/>
            </a:xfrm>
            <a:custGeom>
              <a:avLst/>
              <a:gdLst/>
              <a:ahLst/>
              <a:cxnLst/>
              <a:rect l="l" t="t" r="r" b="b"/>
              <a:pathLst>
                <a:path w="892807" h="262107">
                  <a:moveTo>
                    <a:pt x="72810" y="0"/>
                  </a:moveTo>
                  <a:lnTo>
                    <a:pt x="819997" y="0"/>
                  </a:lnTo>
                  <a:cubicBezTo>
                    <a:pt x="839307" y="0"/>
                    <a:pt x="857827" y="7671"/>
                    <a:pt x="871481" y="21326"/>
                  </a:cubicBezTo>
                  <a:cubicBezTo>
                    <a:pt x="885136" y="34980"/>
                    <a:pt x="892807" y="53500"/>
                    <a:pt x="892807" y="72810"/>
                  </a:cubicBezTo>
                  <a:lnTo>
                    <a:pt x="892807" y="189297"/>
                  </a:lnTo>
                  <a:cubicBezTo>
                    <a:pt x="892807" y="208608"/>
                    <a:pt x="885136" y="227127"/>
                    <a:pt x="871481" y="240782"/>
                  </a:cubicBezTo>
                  <a:cubicBezTo>
                    <a:pt x="857827" y="254436"/>
                    <a:pt x="839307" y="262107"/>
                    <a:pt x="819997" y="262107"/>
                  </a:cubicBezTo>
                  <a:lnTo>
                    <a:pt x="72810" y="262107"/>
                  </a:lnTo>
                  <a:cubicBezTo>
                    <a:pt x="53500" y="262107"/>
                    <a:pt x="34980" y="254436"/>
                    <a:pt x="21326" y="240782"/>
                  </a:cubicBezTo>
                  <a:cubicBezTo>
                    <a:pt x="7671" y="227127"/>
                    <a:pt x="0" y="208608"/>
                    <a:pt x="0" y="189297"/>
                  </a:cubicBezTo>
                  <a:lnTo>
                    <a:pt x="0" y="72810"/>
                  </a:lnTo>
                  <a:cubicBezTo>
                    <a:pt x="0" y="53500"/>
                    <a:pt x="7671" y="34980"/>
                    <a:pt x="21326" y="21326"/>
                  </a:cubicBezTo>
                  <a:cubicBezTo>
                    <a:pt x="34980" y="7671"/>
                    <a:pt x="53500" y="0"/>
                    <a:pt x="728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4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60907" y="4443589"/>
            <a:ext cx="4549675" cy="932942"/>
            <a:chOff x="0" y="0"/>
            <a:chExt cx="1334858" cy="2737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4857" cy="273722"/>
            </a:xfrm>
            <a:custGeom>
              <a:avLst/>
              <a:gdLst/>
              <a:ahLst/>
              <a:cxnLst/>
              <a:rect l="l" t="t" r="r" b="b"/>
              <a:pathLst>
                <a:path w="1334857" h="273722">
                  <a:moveTo>
                    <a:pt x="0" y="0"/>
                  </a:moveTo>
                  <a:lnTo>
                    <a:pt x="1334857" y="0"/>
                  </a:lnTo>
                  <a:lnTo>
                    <a:pt x="1334857" y="273722"/>
                  </a:lnTo>
                  <a:lnTo>
                    <a:pt x="0" y="2737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4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0907" y="2818673"/>
            <a:ext cx="6741873" cy="953606"/>
            <a:chOff x="0" y="0"/>
            <a:chExt cx="1775637" cy="2511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75637" cy="251156"/>
            </a:xfrm>
            <a:custGeom>
              <a:avLst/>
              <a:gdLst/>
              <a:ahLst/>
              <a:cxnLst/>
              <a:rect l="l" t="t" r="r" b="b"/>
              <a:pathLst>
                <a:path w="1775637" h="251156">
                  <a:moveTo>
                    <a:pt x="58565" y="0"/>
                  </a:moveTo>
                  <a:lnTo>
                    <a:pt x="1717072" y="0"/>
                  </a:lnTo>
                  <a:cubicBezTo>
                    <a:pt x="1749417" y="0"/>
                    <a:pt x="1775637" y="26220"/>
                    <a:pt x="1775637" y="58565"/>
                  </a:cubicBezTo>
                  <a:lnTo>
                    <a:pt x="1775637" y="192591"/>
                  </a:lnTo>
                  <a:cubicBezTo>
                    <a:pt x="1775637" y="224935"/>
                    <a:pt x="1749417" y="251156"/>
                    <a:pt x="1717072" y="251156"/>
                  </a:cubicBezTo>
                  <a:lnTo>
                    <a:pt x="58565" y="251156"/>
                  </a:lnTo>
                  <a:cubicBezTo>
                    <a:pt x="26220" y="251156"/>
                    <a:pt x="0" y="224935"/>
                    <a:pt x="0" y="192591"/>
                  </a:cubicBezTo>
                  <a:lnTo>
                    <a:pt x="0" y="58565"/>
                  </a:lnTo>
                  <a:cubicBezTo>
                    <a:pt x="0" y="26220"/>
                    <a:pt x="26220" y="0"/>
                    <a:pt x="5856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  <a:ln w="38100"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6496873" y="5638009"/>
            <a:ext cx="5015247" cy="2821041"/>
            <a:chOff x="0" y="0"/>
            <a:chExt cx="1128903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2700" r="-27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2623863" y="5638009"/>
            <a:ext cx="5131435" cy="2886396"/>
            <a:chOff x="0" y="0"/>
            <a:chExt cx="1128903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10136" b="-101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23863" y="8653513"/>
            <a:ext cx="4997516" cy="1467155"/>
            <a:chOff x="0" y="0"/>
            <a:chExt cx="892807" cy="26210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92807" cy="262107"/>
            </a:xfrm>
            <a:custGeom>
              <a:avLst/>
              <a:gdLst/>
              <a:ahLst/>
              <a:cxnLst/>
              <a:rect l="l" t="t" r="r" b="b"/>
              <a:pathLst>
                <a:path w="892807" h="262107">
                  <a:moveTo>
                    <a:pt x="72810" y="0"/>
                  </a:moveTo>
                  <a:lnTo>
                    <a:pt x="819997" y="0"/>
                  </a:lnTo>
                  <a:cubicBezTo>
                    <a:pt x="839307" y="0"/>
                    <a:pt x="857827" y="7671"/>
                    <a:pt x="871481" y="21326"/>
                  </a:cubicBezTo>
                  <a:cubicBezTo>
                    <a:pt x="885136" y="34980"/>
                    <a:pt x="892807" y="53500"/>
                    <a:pt x="892807" y="72810"/>
                  </a:cubicBezTo>
                  <a:lnTo>
                    <a:pt x="892807" y="189297"/>
                  </a:lnTo>
                  <a:cubicBezTo>
                    <a:pt x="892807" y="208608"/>
                    <a:pt x="885136" y="227127"/>
                    <a:pt x="871481" y="240782"/>
                  </a:cubicBezTo>
                  <a:cubicBezTo>
                    <a:pt x="857827" y="254436"/>
                    <a:pt x="839307" y="262107"/>
                    <a:pt x="819997" y="262107"/>
                  </a:cubicBezTo>
                  <a:lnTo>
                    <a:pt x="72810" y="262107"/>
                  </a:lnTo>
                  <a:cubicBezTo>
                    <a:pt x="53500" y="262107"/>
                    <a:pt x="34980" y="254436"/>
                    <a:pt x="21326" y="240782"/>
                  </a:cubicBezTo>
                  <a:cubicBezTo>
                    <a:pt x="7671" y="227127"/>
                    <a:pt x="0" y="208608"/>
                    <a:pt x="0" y="189297"/>
                  </a:cubicBezTo>
                  <a:lnTo>
                    <a:pt x="0" y="72810"/>
                  </a:lnTo>
                  <a:cubicBezTo>
                    <a:pt x="0" y="53500"/>
                    <a:pt x="7671" y="34980"/>
                    <a:pt x="21326" y="21326"/>
                  </a:cubicBezTo>
                  <a:cubicBezTo>
                    <a:pt x="34980" y="7671"/>
                    <a:pt x="53500" y="0"/>
                    <a:pt x="728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4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571441" y="5703364"/>
            <a:ext cx="5015247" cy="2821041"/>
            <a:chOff x="0" y="0"/>
            <a:chExt cx="1128903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32971" b="-329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60907" y="621811"/>
            <a:ext cx="5968912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6"/>
              </a:lnSpc>
            </a:pPr>
            <a:r>
              <a:rPr lang="en-US" sz="658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PHÁP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97334" y="4481435"/>
            <a:ext cx="3293339" cy="741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27625" y="1637573"/>
            <a:ext cx="8965913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6"/>
              </a:lnSpc>
            </a:pPr>
            <a:r>
              <a:rPr lang="en-US" sz="658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NỐI HỆ THỐNG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743043" y="8735275"/>
            <a:ext cx="4522906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Thanh Cơ Sở Ứng Dụng CNTT-VT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60907" y="3082763"/>
            <a:ext cx="67418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3"/>
              </a:lnSpc>
            </a:pPr>
            <a:r>
              <a:rPr lang="en-US" sz="3299">
                <a:solidFill>
                  <a:srgbClr val="0417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THÔNG TIN NGUỒN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995088" y="8781300"/>
            <a:ext cx="4522906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Tin Điện Tử Công Cộng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589173" y="8653513"/>
            <a:ext cx="4997516" cy="1467155"/>
            <a:chOff x="0" y="0"/>
            <a:chExt cx="892807" cy="26210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92807" cy="262107"/>
            </a:xfrm>
            <a:custGeom>
              <a:avLst/>
              <a:gdLst/>
              <a:ahLst/>
              <a:cxnLst/>
              <a:rect l="l" t="t" r="r" b="b"/>
              <a:pathLst>
                <a:path w="892807" h="262107">
                  <a:moveTo>
                    <a:pt x="72810" y="0"/>
                  </a:moveTo>
                  <a:lnTo>
                    <a:pt x="819997" y="0"/>
                  </a:lnTo>
                  <a:cubicBezTo>
                    <a:pt x="839307" y="0"/>
                    <a:pt x="857827" y="7671"/>
                    <a:pt x="871481" y="21326"/>
                  </a:cubicBezTo>
                  <a:cubicBezTo>
                    <a:pt x="885136" y="34980"/>
                    <a:pt x="892807" y="53500"/>
                    <a:pt x="892807" y="72810"/>
                  </a:cubicBezTo>
                  <a:lnTo>
                    <a:pt x="892807" y="189297"/>
                  </a:lnTo>
                  <a:cubicBezTo>
                    <a:pt x="892807" y="208608"/>
                    <a:pt x="885136" y="227127"/>
                    <a:pt x="871481" y="240782"/>
                  </a:cubicBezTo>
                  <a:cubicBezTo>
                    <a:pt x="857827" y="254436"/>
                    <a:pt x="839307" y="262107"/>
                    <a:pt x="819997" y="262107"/>
                  </a:cubicBezTo>
                  <a:lnTo>
                    <a:pt x="72810" y="262107"/>
                  </a:lnTo>
                  <a:cubicBezTo>
                    <a:pt x="53500" y="262107"/>
                    <a:pt x="34980" y="254436"/>
                    <a:pt x="21326" y="240782"/>
                  </a:cubicBezTo>
                  <a:cubicBezTo>
                    <a:pt x="7671" y="227127"/>
                    <a:pt x="0" y="208608"/>
                    <a:pt x="0" y="189297"/>
                  </a:cubicBezTo>
                  <a:lnTo>
                    <a:pt x="0" y="72810"/>
                  </a:lnTo>
                  <a:cubicBezTo>
                    <a:pt x="0" y="53500"/>
                    <a:pt x="7671" y="34980"/>
                    <a:pt x="21326" y="21326"/>
                  </a:cubicBezTo>
                  <a:cubicBezTo>
                    <a:pt x="34980" y="7671"/>
                    <a:pt x="53500" y="0"/>
                    <a:pt x="728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54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40491" y="8800630"/>
            <a:ext cx="4522906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Thông Tin Nguồn Trung Ương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907" y="851835"/>
            <a:ext cx="3198038" cy="3314029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947A2B26-33B4-743F-7C95-61955873E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84" y="468101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3873" flipH="1">
            <a:off x="-2893788" y="5804218"/>
            <a:ext cx="23936576" cy="19453908"/>
          </a:xfrm>
          <a:custGeom>
            <a:avLst/>
            <a:gdLst/>
            <a:ahLst/>
            <a:cxnLst/>
            <a:rect l="l" t="t" r="r" b="b"/>
            <a:pathLst>
              <a:path w="23936576" h="19453908">
                <a:moveTo>
                  <a:pt x="23936576" y="0"/>
                </a:moveTo>
                <a:lnTo>
                  <a:pt x="0" y="0"/>
                </a:lnTo>
                <a:lnTo>
                  <a:pt x="0" y="19453908"/>
                </a:lnTo>
                <a:lnTo>
                  <a:pt x="23936576" y="19453908"/>
                </a:lnTo>
                <a:lnTo>
                  <a:pt x="23936576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7619" y="5972342"/>
            <a:ext cx="1578662" cy="340760"/>
            <a:chOff x="0" y="0"/>
            <a:chExt cx="2104883" cy="454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455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2" y="0"/>
                  </a:lnTo>
                  <a:lnTo>
                    <a:pt x="611142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937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-643568" y="4173083"/>
            <a:ext cx="2588857" cy="0"/>
          </a:xfrm>
          <a:prstGeom prst="line">
            <a:avLst/>
          </a:prstGeom>
          <a:ln w="47625" cap="flat">
            <a:solidFill>
              <a:srgbClr val="FAFB6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0577" y="8509956"/>
            <a:ext cx="3732747" cy="2775074"/>
          </a:xfrm>
          <a:custGeom>
            <a:avLst/>
            <a:gdLst/>
            <a:ahLst/>
            <a:cxnLst/>
            <a:rect l="l" t="t" r="r" b="b"/>
            <a:pathLst>
              <a:path w="3732747" h="2775074">
                <a:moveTo>
                  <a:pt x="0" y="0"/>
                </a:moveTo>
                <a:lnTo>
                  <a:pt x="3732746" y="0"/>
                </a:lnTo>
                <a:lnTo>
                  <a:pt x="3732746" y="2775074"/>
                </a:lnTo>
                <a:lnTo>
                  <a:pt x="0" y="2775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9431" y="1800090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7" y="0"/>
                </a:lnTo>
                <a:lnTo>
                  <a:pt x="914897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174195" y="1460004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8" y="0"/>
                </a:lnTo>
                <a:lnTo>
                  <a:pt x="914898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8028156" y="430523"/>
            <a:ext cx="10271259" cy="1975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000" b="1" spc="24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Vụ Kết Nối Hệ Thống Thông Tin Nguồn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108511" y="-371923"/>
            <a:ext cx="2664422" cy="1218172"/>
            <a:chOff x="0" y="0"/>
            <a:chExt cx="483446" cy="22103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718920" y="-371923"/>
            <a:ext cx="2664422" cy="1218172"/>
            <a:chOff x="0" y="0"/>
            <a:chExt cx="483446" cy="22103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B940DA33-84A7-99D2-05AF-736F4BF8F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677" y="-1343166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0AECEF0-45DF-6134-6BD2-1DBDC2A10F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5592" y="2581563"/>
            <a:ext cx="16276815" cy="741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74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0084" y="2753142"/>
            <a:ext cx="5512745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  <a:spcBef>
                <a:spcPct val="0"/>
              </a:spcBef>
            </a:pPr>
            <a:r>
              <a:rPr lang="en-US" sz="8499" b="1" spc="-84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499" b="1" spc="-84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-1306086" y="4784384"/>
            <a:ext cx="4985461" cy="4317433"/>
            <a:chOff x="0" y="0"/>
            <a:chExt cx="3619627" cy="31346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3061137" y="7468788"/>
            <a:ext cx="3480308" cy="3013963"/>
            <a:chOff x="0" y="0"/>
            <a:chExt cx="3619627" cy="313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A4E47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2780085" y="4005595"/>
            <a:ext cx="1798578" cy="1557577"/>
            <a:chOff x="0" y="0"/>
            <a:chExt cx="3619627" cy="31346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300983" y="7795449"/>
            <a:ext cx="3378391" cy="2925703"/>
            <a:chOff x="0" y="0"/>
            <a:chExt cx="3619627" cy="31346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3062" y="1608902"/>
            <a:ext cx="9155724" cy="2143116"/>
            <a:chOff x="0" y="9525"/>
            <a:chExt cx="11082159" cy="242601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525"/>
              <a:ext cx="11029869" cy="1248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  <a:spcBef>
                  <a:spcPct val="0"/>
                </a:spcBef>
              </a:pPr>
              <a:r>
                <a:rPr lang="en-US" sz="36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 THIỆU VỀ HỆ THỐNG TRUYỀN THANH THÔNG MINH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2290" y="1494849"/>
              <a:ext cx="11029869" cy="94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ưu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2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cứng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7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endParaRPr lang="en-US" sz="2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75476" y="5051516"/>
            <a:ext cx="9112524" cy="1338622"/>
            <a:chOff x="0" y="9525"/>
            <a:chExt cx="11067969" cy="110873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9525"/>
              <a:ext cx="11029869" cy="456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  <a:spcBef>
                  <a:spcPct val="0"/>
                </a:spcBef>
              </a:pPr>
              <a:r>
                <a:rPr lang="en-US" sz="36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DÒNG SẢN PHẨM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8100" y="820853"/>
              <a:ext cx="11029869" cy="297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14989" y="7468788"/>
            <a:ext cx="9110166" cy="1930199"/>
            <a:chOff x="38100" y="-623490"/>
            <a:chExt cx="11106650" cy="1750294"/>
          </a:xfrm>
        </p:grpSpPr>
        <p:sp>
          <p:nvSpPr>
            <p:cNvPr id="18" name="TextBox 18"/>
            <p:cNvSpPr txBox="1"/>
            <p:nvPr/>
          </p:nvSpPr>
          <p:spPr>
            <a:xfrm>
              <a:off x="38100" y="-623490"/>
              <a:ext cx="11029869" cy="1000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  <a:spcBef>
                  <a:spcPct val="0"/>
                </a:spcBef>
              </a:pPr>
              <a:r>
                <a:rPr lang="vi-VN" sz="36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PHÁP KHẢO SÁT  TƯ VẤN TRIỂN KHAI</a:t>
              </a:r>
              <a:endParaRPr lang="en-US" sz="3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881" y="475594"/>
              <a:ext cx="11029869" cy="651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huyện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phường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endPara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AutoShape 20"/>
          <p:cNvSpPr/>
          <p:nvPr/>
        </p:nvSpPr>
        <p:spPr>
          <a:xfrm>
            <a:off x="9114989" y="4381500"/>
            <a:ext cx="827240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21" name="AutoShape 21"/>
          <p:cNvSpPr/>
          <p:nvPr/>
        </p:nvSpPr>
        <p:spPr>
          <a:xfrm>
            <a:off x="9187200" y="6667500"/>
            <a:ext cx="827240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AutoShape 21">
            <a:extLst>
              <a:ext uri="{FF2B5EF4-FFF2-40B4-BE49-F238E27FC236}">
                <a16:creationId xmlns:a16="http://schemas.microsoft.com/office/drawing/2014/main" id="{EE489311-EF5C-2718-9802-64DB9135B9E3}"/>
              </a:ext>
            </a:extLst>
          </p:cNvPr>
          <p:cNvSpPr/>
          <p:nvPr/>
        </p:nvSpPr>
        <p:spPr>
          <a:xfrm>
            <a:off x="9114989" y="9455803"/>
            <a:ext cx="827240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F256AEE0-4BEB-58D6-AFD7-52620E16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7751" y="-979775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3873" flipH="1">
            <a:off x="-19868566" y="23498606"/>
            <a:ext cx="43120201" cy="3878535"/>
          </a:xfrm>
          <a:custGeom>
            <a:avLst/>
            <a:gdLst/>
            <a:ahLst/>
            <a:cxnLst/>
            <a:rect l="l" t="t" r="r" b="b"/>
            <a:pathLst>
              <a:path w="23936576" h="19453908">
                <a:moveTo>
                  <a:pt x="23936576" y="0"/>
                </a:moveTo>
                <a:lnTo>
                  <a:pt x="0" y="0"/>
                </a:lnTo>
                <a:lnTo>
                  <a:pt x="0" y="19453908"/>
                </a:lnTo>
                <a:lnTo>
                  <a:pt x="23936576" y="19453908"/>
                </a:lnTo>
                <a:lnTo>
                  <a:pt x="23936576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7619" y="5972342"/>
            <a:ext cx="1578662" cy="340760"/>
            <a:chOff x="0" y="0"/>
            <a:chExt cx="2104883" cy="454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455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2" y="0"/>
                  </a:lnTo>
                  <a:lnTo>
                    <a:pt x="611142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937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-643568" y="4173083"/>
            <a:ext cx="2588857" cy="0"/>
          </a:xfrm>
          <a:prstGeom prst="line">
            <a:avLst/>
          </a:prstGeom>
          <a:ln w="47625" cap="flat">
            <a:solidFill>
              <a:srgbClr val="FAFB6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0577" y="8509956"/>
            <a:ext cx="3732747" cy="2775074"/>
          </a:xfrm>
          <a:custGeom>
            <a:avLst/>
            <a:gdLst/>
            <a:ahLst/>
            <a:cxnLst/>
            <a:rect l="l" t="t" r="r" b="b"/>
            <a:pathLst>
              <a:path w="3732747" h="2775074">
                <a:moveTo>
                  <a:pt x="0" y="0"/>
                </a:moveTo>
                <a:lnTo>
                  <a:pt x="3732746" y="0"/>
                </a:lnTo>
                <a:lnTo>
                  <a:pt x="3732746" y="2775074"/>
                </a:lnTo>
                <a:lnTo>
                  <a:pt x="0" y="2775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659166" y="2422492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7" y="0"/>
                </a:lnTo>
                <a:lnTo>
                  <a:pt x="914897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593930" y="2082406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8" y="0"/>
                </a:lnTo>
                <a:lnTo>
                  <a:pt x="914898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8028156" y="430523"/>
            <a:ext cx="10271259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vi-VN" sz="6000" b="1" spc="24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TIẾP &amp; KẾT NỐI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108511" y="-371923"/>
            <a:ext cx="2664422" cy="1218172"/>
            <a:chOff x="0" y="0"/>
            <a:chExt cx="483446" cy="22103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718920" y="-371923"/>
            <a:ext cx="2664422" cy="1218172"/>
            <a:chOff x="0" y="0"/>
            <a:chExt cx="483446" cy="22103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B940DA33-84A7-99D2-05AF-736F4BF8F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3907" y="-1342721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6">
            <a:extLst>
              <a:ext uri="{FF2B5EF4-FFF2-40B4-BE49-F238E27FC236}">
                <a16:creationId xmlns:a16="http://schemas.microsoft.com/office/drawing/2014/main" id="{4945871B-27D5-1E72-F177-80EC98186E38}"/>
              </a:ext>
            </a:extLst>
          </p:cNvPr>
          <p:cNvSpPr txBox="1"/>
          <p:nvPr/>
        </p:nvSpPr>
        <p:spPr>
          <a:xfrm>
            <a:off x="5814535" y="2082406"/>
            <a:ext cx="11713558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)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839C04A-57E1-275B-225F-B1D613E71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724" y="3958574"/>
            <a:ext cx="5968813" cy="414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17888F4-241F-AF8C-7653-CFA94BBF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385" y="3401406"/>
            <a:ext cx="7631427" cy="515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2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3873" flipH="1">
            <a:off x="-19868566" y="23498606"/>
            <a:ext cx="43120201" cy="3878535"/>
          </a:xfrm>
          <a:custGeom>
            <a:avLst/>
            <a:gdLst/>
            <a:ahLst/>
            <a:cxnLst/>
            <a:rect l="l" t="t" r="r" b="b"/>
            <a:pathLst>
              <a:path w="23936576" h="19453908">
                <a:moveTo>
                  <a:pt x="23936576" y="0"/>
                </a:moveTo>
                <a:lnTo>
                  <a:pt x="0" y="0"/>
                </a:lnTo>
                <a:lnTo>
                  <a:pt x="0" y="19453908"/>
                </a:lnTo>
                <a:lnTo>
                  <a:pt x="23936576" y="19453908"/>
                </a:lnTo>
                <a:lnTo>
                  <a:pt x="23936576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77619" y="5972342"/>
            <a:ext cx="1578662" cy="340760"/>
            <a:chOff x="0" y="0"/>
            <a:chExt cx="2104883" cy="454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455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2" y="0"/>
                  </a:lnTo>
                  <a:lnTo>
                    <a:pt x="611142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493742" y="0"/>
              <a:ext cx="611141" cy="454347"/>
            </a:xfrm>
            <a:custGeom>
              <a:avLst/>
              <a:gdLst/>
              <a:ahLst/>
              <a:cxnLst/>
              <a:rect l="l" t="t" r="r" b="b"/>
              <a:pathLst>
                <a:path w="611141" h="454347">
                  <a:moveTo>
                    <a:pt x="0" y="0"/>
                  </a:moveTo>
                  <a:lnTo>
                    <a:pt x="611141" y="0"/>
                  </a:lnTo>
                  <a:lnTo>
                    <a:pt x="611141" y="454347"/>
                  </a:lnTo>
                  <a:lnTo>
                    <a:pt x="0" y="454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 rot="5400000">
            <a:off x="-643568" y="4173083"/>
            <a:ext cx="2588857" cy="0"/>
          </a:xfrm>
          <a:prstGeom prst="line">
            <a:avLst/>
          </a:prstGeom>
          <a:ln w="47625" cap="flat">
            <a:solidFill>
              <a:srgbClr val="FAFB6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0577" y="8509956"/>
            <a:ext cx="3732747" cy="2775074"/>
          </a:xfrm>
          <a:custGeom>
            <a:avLst/>
            <a:gdLst/>
            <a:ahLst/>
            <a:cxnLst/>
            <a:rect l="l" t="t" r="r" b="b"/>
            <a:pathLst>
              <a:path w="3732747" h="2775074">
                <a:moveTo>
                  <a:pt x="0" y="0"/>
                </a:moveTo>
                <a:lnTo>
                  <a:pt x="3732746" y="0"/>
                </a:lnTo>
                <a:lnTo>
                  <a:pt x="3732746" y="2775074"/>
                </a:lnTo>
                <a:lnTo>
                  <a:pt x="0" y="2775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659166" y="2422492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7" y="0"/>
                </a:lnTo>
                <a:lnTo>
                  <a:pt x="914897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5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593930" y="2082406"/>
            <a:ext cx="914898" cy="680172"/>
          </a:xfrm>
          <a:custGeom>
            <a:avLst/>
            <a:gdLst/>
            <a:ahLst/>
            <a:cxnLst/>
            <a:rect l="l" t="t" r="r" b="b"/>
            <a:pathLst>
              <a:path w="914898" h="680172">
                <a:moveTo>
                  <a:pt x="0" y="0"/>
                </a:moveTo>
                <a:lnTo>
                  <a:pt x="914898" y="0"/>
                </a:lnTo>
                <a:lnTo>
                  <a:pt x="914898" y="680172"/>
                </a:lnTo>
                <a:lnTo>
                  <a:pt x="0" y="680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8028156" y="430523"/>
            <a:ext cx="10271259" cy="949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vi-VN" sz="6000" b="1" spc="24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TIẾP &amp; KẾT NỐI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108511" y="-371923"/>
            <a:ext cx="2664422" cy="1218172"/>
            <a:chOff x="0" y="0"/>
            <a:chExt cx="483446" cy="22103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244191" y="9258300"/>
            <a:ext cx="2664422" cy="1218172"/>
            <a:chOff x="0" y="0"/>
            <a:chExt cx="483446" cy="2210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718920" y="-371923"/>
            <a:ext cx="2664422" cy="1218172"/>
            <a:chOff x="0" y="0"/>
            <a:chExt cx="483446" cy="22103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B940DA33-84A7-99D2-05AF-736F4BF8F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3907" y="-1342721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438B7C7-1BEA-560B-5A44-AA8B61123E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1640" y="2085556"/>
            <a:ext cx="15852935" cy="7289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6286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239766">
            <a:off x="11684940" y="4433917"/>
            <a:ext cx="4803408" cy="9761726"/>
            <a:chOff x="0" y="0"/>
            <a:chExt cx="500126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137" r="-1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5039" y="2904086"/>
            <a:ext cx="7530313" cy="2690166"/>
            <a:chOff x="0" y="-178808"/>
            <a:chExt cx="10040417" cy="3586888"/>
          </a:xfrm>
        </p:grpSpPr>
        <p:sp>
          <p:nvSpPr>
            <p:cNvPr id="6" name="TextBox 6"/>
            <p:cNvSpPr txBox="1"/>
            <p:nvPr/>
          </p:nvSpPr>
          <p:spPr>
            <a:xfrm>
              <a:off x="0" y="-178808"/>
              <a:ext cx="10040417" cy="1317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400"/>
                </a:lnSpc>
                <a:spcBef>
                  <a:spcPct val="0"/>
                </a:spcBef>
              </a:pPr>
              <a:r>
                <a:rPr lang="en-US" sz="6000" b="1" i="1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60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60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en-US" sz="6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2035968"/>
              <a:ext cx="9428130" cy="1372112"/>
              <a:chOff x="0" y="0"/>
              <a:chExt cx="13150826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15082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0664471" h="1913890">
                    <a:moveTo>
                      <a:pt x="10540011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540011" y="0"/>
                    </a:lnTo>
                    <a:cubicBezTo>
                      <a:pt x="10608590" y="0"/>
                      <a:pt x="10664471" y="55880"/>
                      <a:pt x="10664471" y="124460"/>
                    </a:cubicBezTo>
                    <a:lnTo>
                      <a:pt x="10664471" y="1789430"/>
                    </a:lnTo>
                    <a:cubicBezTo>
                      <a:pt x="10664471" y="1858010"/>
                      <a:pt x="10608590" y="1913890"/>
                      <a:pt x="10540011" y="1913890"/>
                    </a:cubicBezTo>
                    <a:close/>
                  </a:path>
                </a:pathLst>
              </a:custGeom>
              <a:solidFill>
                <a:srgbClr val="7134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03804" y="2476868"/>
              <a:ext cx="7960142" cy="550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243"/>
                </a:lnSpc>
                <a:spcBef>
                  <a:spcPct val="0"/>
                </a:spcBef>
              </a:pPr>
              <a:r>
                <a:rPr lang="en-US" sz="3500" spc="69">
                  <a:solidFill>
                    <a:srgbClr val="F8F8F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 Minh-Bền-Bỉ-Tiện Ích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8966976" y="375188"/>
            <a:ext cx="3496208" cy="4768312"/>
          </a:xfrm>
          <a:custGeom>
            <a:avLst/>
            <a:gdLst/>
            <a:ahLst/>
            <a:cxnLst/>
            <a:rect l="l" t="t" r="r" b="b"/>
            <a:pathLst>
              <a:path w="3496208" h="4768312">
                <a:moveTo>
                  <a:pt x="0" y="0"/>
                </a:moveTo>
                <a:lnTo>
                  <a:pt x="3496208" y="0"/>
                </a:lnTo>
                <a:lnTo>
                  <a:pt x="3496208" y="4768312"/>
                </a:lnTo>
                <a:lnTo>
                  <a:pt x="0" y="476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397340" y="5400958"/>
            <a:ext cx="6474830" cy="3455136"/>
          </a:xfrm>
          <a:custGeom>
            <a:avLst/>
            <a:gdLst/>
            <a:ahLst/>
            <a:cxnLst/>
            <a:rect l="l" t="t" r="r" b="b"/>
            <a:pathLst>
              <a:path w="6474830" h="3455136">
                <a:moveTo>
                  <a:pt x="0" y="0"/>
                </a:moveTo>
                <a:lnTo>
                  <a:pt x="6474830" y="0"/>
                </a:lnTo>
                <a:lnTo>
                  <a:pt x="6474830" y="3455136"/>
                </a:lnTo>
                <a:lnTo>
                  <a:pt x="0" y="3455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869697" y="-1691739"/>
            <a:ext cx="3463310" cy="4237191"/>
          </a:xfrm>
          <a:custGeom>
            <a:avLst/>
            <a:gdLst/>
            <a:ahLst/>
            <a:cxnLst/>
            <a:rect l="l" t="t" r="r" b="b"/>
            <a:pathLst>
              <a:path w="3463310" h="4237191">
                <a:moveTo>
                  <a:pt x="0" y="0"/>
                </a:moveTo>
                <a:lnTo>
                  <a:pt x="3463310" y="0"/>
                </a:lnTo>
                <a:lnTo>
                  <a:pt x="3463310" y="4237191"/>
                </a:lnTo>
                <a:lnTo>
                  <a:pt x="0" y="42371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734467" y="2412864"/>
            <a:ext cx="3782282" cy="2169471"/>
            <a:chOff x="0" y="0"/>
            <a:chExt cx="7981950" cy="4578350"/>
          </a:xfrm>
        </p:grpSpPr>
        <p:sp>
          <p:nvSpPr>
            <p:cNvPr id="15" name="Freeform 15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7"/>
              <a:stretch>
                <a:fillRect l="-22" r="-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16230" y="9314654"/>
            <a:ext cx="7537090" cy="327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63"/>
              </a:lnSpc>
            </a:pPr>
            <a:r>
              <a:rPr lang="en-US" sz="2900" b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9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9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SmartRadio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5A3ECFC-6346-FDC5-1436-44FDA805E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952500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2688" y="5328605"/>
            <a:ext cx="19273375" cy="5702827"/>
            <a:chOff x="0" y="0"/>
            <a:chExt cx="41640705" cy="123211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0705" cy="12321129"/>
            </a:xfrm>
            <a:custGeom>
              <a:avLst/>
              <a:gdLst/>
              <a:ahLst/>
              <a:cxnLst/>
              <a:rect l="l" t="t" r="r" b="b"/>
              <a:pathLst>
                <a:path w="41640705" h="12321129">
                  <a:moveTo>
                    <a:pt x="41516244" y="12321129"/>
                  </a:moveTo>
                  <a:lnTo>
                    <a:pt x="124460" y="12321129"/>
                  </a:lnTo>
                  <a:cubicBezTo>
                    <a:pt x="55880" y="12321129"/>
                    <a:pt x="0" y="12265249"/>
                    <a:pt x="0" y="1219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516244" y="0"/>
                  </a:lnTo>
                  <a:cubicBezTo>
                    <a:pt x="41584826" y="0"/>
                    <a:pt x="41640705" y="55880"/>
                    <a:pt x="41640705" y="124460"/>
                  </a:cubicBezTo>
                  <a:lnTo>
                    <a:pt x="41640705" y="12196669"/>
                  </a:lnTo>
                  <a:cubicBezTo>
                    <a:pt x="41640705" y="12265250"/>
                    <a:pt x="41584826" y="12321129"/>
                    <a:pt x="41516244" y="12321129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894409" y="509691"/>
            <a:ext cx="4535667" cy="5610377"/>
          </a:xfrm>
          <a:custGeom>
            <a:avLst/>
            <a:gdLst/>
            <a:ahLst/>
            <a:cxnLst/>
            <a:rect l="l" t="t" r="r" b="b"/>
            <a:pathLst>
              <a:path w="5344127" h="7288602">
                <a:moveTo>
                  <a:pt x="0" y="0"/>
                </a:moveTo>
                <a:lnTo>
                  <a:pt x="5344127" y="0"/>
                </a:lnTo>
                <a:lnTo>
                  <a:pt x="5344127" y="7288602"/>
                </a:lnTo>
                <a:lnTo>
                  <a:pt x="0" y="7288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08572" y="6112089"/>
            <a:ext cx="7987909" cy="4764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3000" b="1" i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IP65, IK08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3000" b="1" i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40-85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70-90%.</a:t>
            </a:r>
          </a:p>
          <a:p>
            <a:pPr>
              <a:lnSpc>
                <a:spcPct val="150000"/>
              </a:lnSpc>
            </a:pPr>
            <a:endParaRPr lang="en-US" sz="3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9356" y="4834463"/>
            <a:ext cx="8656707" cy="988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 IP AUDIO IPAB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0FA3255-93D9-CA8E-7486-09650C372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-829945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A4AC8171-82B0-20E9-4E5E-8C158F8F52CA}"/>
              </a:ext>
            </a:extLst>
          </p:cNvPr>
          <p:cNvSpPr txBox="1"/>
          <p:nvPr/>
        </p:nvSpPr>
        <p:spPr>
          <a:xfrm>
            <a:off x="8036487" y="6120068"/>
            <a:ext cx="10251513" cy="4072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đo kiểm và đạt các chứng nhận: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Chứng nhận hợp quy theo tiêu chuẩn QCVN 117:2020/BTTTT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Đạt tiêu chuẩn QCVN 18:2022/BTTTT, QCVN 86:2019/BTTTT, 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QCVN 54:2020/BTTTT, QCVN65:2021/BTTTT….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9001:2015, 14001:2015, 45001:2018; 27001:2017</a:t>
            </a:r>
          </a:p>
          <a:p>
            <a:pPr>
              <a:lnSpc>
                <a:spcPct val="150000"/>
              </a:lnSpc>
            </a:pPr>
            <a:endParaRPr lang="en-US" sz="3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035746" cy="10287000"/>
            <a:chOff x="0" y="0"/>
            <a:chExt cx="15200941" cy="22225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00940" cy="22225372"/>
            </a:xfrm>
            <a:custGeom>
              <a:avLst/>
              <a:gdLst/>
              <a:ahLst/>
              <a:cxnLst/>
              <a:rect l="l" t="t" r="r" b="b"/>
              <a:pathLst>
                <a:path w="15200940" h="22225372">
                  <a:moveTo>
                    <a:pt x="15076481" y="22225372"/>
                  </a:moveTo>
                  <a:lnTo>
                    <a:pt x="124460" y="22225372"/>
                  </a:lnTo>
                  <a:cubicBezTo>
                    <a:pt x="55880" y="22225372"/>
                    <a:pt x="0" y="22169493"/>
                    <a:pt x="0" y="221009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076481" y="0"/>
                  </a:lnTo>
                  <a:cubicBezTo>
                    <a:pt x="15145062" y="0"/>
                    <a:pt x="15200940" y="55880"/>
                    <a:pt x="15200940" y="124460"/>
                  </a:cubicBezTo>
                  <a:lnTo>
                    <a:pt x="15200940" y="22100913"/>
                  </a:lnTo>
                  <a:cubicBezTo>
                    <a:pt x="15200940" y="22169493"/>
                    <a:pt x="15145062" y="22225372"/>
                    <a:pt x="15076481" y="22225372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5130289" y="2304978"/>
            <a:ext cx="3810913" cy="4662467"/>
          </a:xfrm>
          <a:custGeom>
            <a:avLst/>
            <a:gdLst/>
            <a:ahLst/>
            <a:cxnLst/>
            <a:rect l="l" t="t" r="r" b="b"/>
            <a:pathLst>
              <a:path w="3810913" h="4662467">
                <a:moveTo>
                  <a:pt x="0" y="0"/>
                </a:moveTo>
                <a:lnTo>
                  <a:pt x="3810914" y="0"/>
                </a:lnTo>
                <a:lnTo>
                  <a:pt x="3810914" y="4662468"/>
                </a:lnTo>
                <a:lnTo>
                  <a:pt x="0" y="4662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715703" y="3255554"/>
            <a:ext cx="3559155" cy="305864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D73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>
            <a:off x="13545066" y="3414757"/>
            <a:ext cx="0" cy="2699422"/>
          </a:xfrm>
          <a:prstGeom prst="line">
            <a:avLst/>
          </a:prstGeom>
          <a:ln w="57150" cap="flat">
            <a:solidFill>
              <a:srgbClr val="0D73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3419574" y="3762315"/>
            <a:ext cx="250984" cy="215690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D73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419574" y="4636212"/>
            <a:ext cx="250984" cy="215690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19574" y="5510109"/>
            <a:ext cx="250984" cy="215690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D73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067251" y="3529862"/>
            <a:ext cx="3100182" cy="721419"/>
            <a:chOff x="0" y="0"/>
            <a:chExt cx="3001693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01693" cy="698500"/>
            </a:xfrm>
            <a:custGeom>
              <a:avLst/>
              <a:gdLst/>
              <a:ahLst/>
              <a:cxnLst/>
              <a:rect l="l" t="t" r="r" b="b"/>
              <a:pathLst>
                <a:path w="3001693" h="698500">
                  <a:moveTo>
                    <a:pt x="3001693" y="349250"/>
                  </a:moveTo>
                  <a:lnTo>
                    <a:pt x="27984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98493" y="0"/>
                  </a:lnTo>
                  <a:lnTo>
                    <a:pt x="3001693" y="349250"/>
                  </a:lnTo>
                  <a:close/>
                </a:path>
              </a:pathLst>
            </a:custGeom>
            <a:solidFill>
              <a:srgbClr val="0D73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067251" y="4403759"/>
            <a:ext cx="3100182" cy="721419"/>
            <a:chOff x="0" y="0"/>
            <a:chExt cx="3001693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001693" cy="698500"/>
            </a:xfrm>
            <a:custGeom>
              <a:avLst/>
              <a:gdLst/>
              <a:ahLst/>
              <a:cxnLst/>
              <a:rect l="l" t="t" r="r" b="b"/>
              <a:pathLst>
                <a:path w="3001693" h="698500">
                  <a:moveTo>
                    <a:pt x="3001693" y="349250"/>
                  </a:moveTo>
                  <a:lnTo>
                    <a:pt x="27984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98493" y="0"/>
                  </a:lnTo>
                  <a:lnTo>
                    <a:pt x="3001693" y="34925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067251" y="5277655"/>
            <a:ext cx="3100182" cy="721419"/>
            <a:chOff x="0" y="0"/>
            <a:chExt cx="3001693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01693" cy="698500"/>
            </a:xfrm>
            <a:custGeom>
              <a:avLst/>
              <a:gdLst/>
              <a:ahLst/>
              <a:cxnLst/>
              <a:rect l="l" t="t" r="r" b="b"/>
              <a:pathLst>
                <a:path w="3001693" h="698500">
                  <a:moveTo>
                    <a:pt x="3001693" y="349250"/>
                  </a:moveTo>
                  <a:lnTo>
                    <a:pt x="27984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798493" y="0"/>
                  </a:lnTo>
                  <a:lnTo>
                    <a:pt x="3001693" y="349250"/>
                  </a:lnTo>
                  <a:close/>
                </a:path>
              </a:pathLst>
            </a:custGeom>
            <a:solidFill>
              <a:srgbClr val="0D73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040569" y="3512237"/>
            <a:ext cx="3017800" cy="2545283"/>
            <a:chOff x="0" y="0"/>
            <a:chExt cx="1721018" cy="145154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721018" cy="1451547"/>
            </a:xfrm>
            <a:custGeom>
              <a:avLst/>
              <a:gdLst/>
              <a:ahLst/>
              <a:cxnLst/>
              <a:rect l="l" t="t" r="r" b="b"/>
              <a:pathLst>
                <a:path w="1721018" h="1451547">
                  <a:moveTo>
                    <a:pt x="0" y="0"/>
                  </a:moveTo>
                  <a:lnTo>
                    <a:pt x="1721018" y="0"/>
                  </a:lnTo>
                  <a:lnTo>
                    <a:pt x="1721018" y="1451547"/>
                  </a:lnTo>
                  <a:lnTo>
                    <a:pt x="0" y="1451547"/>
                  </a:lnTo>
                  <a:close/>
                </a:path>
              </a:pathLst>
            </a:custGeom>
            <a:solidFill>
              <a:srgbClr val="0D73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946026" y="3435168"/>
            <a:ext cx="3098510" cy="2699422"/>
            <a:chOff x="0" y="0"/>
            <a:chExt cx="6350000" cy="553212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532120"/>
            </a:xfrm>
            <a:custGeom>
              <a:avLst/>
              <a:gdLst/>
              <a:ahLst/>
              <a:cxnLst/>
              <a:rect l="l" t="t" r="r" b="b"/>
              <a:pathLst>
                <a:path w="6350000" h="5532120">
                  <a:moveTo>
                    <a:pt x="4762500" y="0"/>
                  </a:moveTo>
                  <a:lnTo>
                    <a:pt x="1587500" y="0"/>
                  </a:lnTo>
                  <a:lnTo>
                    <a:pt x="0" y="2766060"/>
                  </a:lnTo>
                  <a:lnTo>
                    <a:pt x="1587500" y="5532120"/>
                  </a:lnTo>
                  <a:lnTo>
                    <a:pt x="4762500" y="5532120"/>
                  </a:lnTo>
                  <a:lnTo>
                    <a:pt x="6350000" y="2766060"/>
                  </a:lnTo>
                  <a:lnTo>
                    <a:pt x="4762500" y="0"/>
                  </a:lnTo>
                  <a:lnTo>
                    <a:pt x="4762500" y="0"/>
                  </a:lnTo>
                  <a:close/>
                  <a:moveTo>
                    <a:pt x="4676140" y="5382260"/>
                  </a:moveTo>
                  <a:lnTo>
                    <a:pt x="1673860" y="5382260"/>
                  </a:lnTo>
                  <a:lnTo>
                    <a:pt x="172720" y="2766060"/>
                  </a:lnTo>
                  <a:lnTo>
                    <a:pt x="1673860" y="149860"/>
                  </a:lnTo>
                  <a:lnTo>
                    <a:pt x="4676140" y="149860"/>
                  </a:lnTo>
                  <a:lnTo>
                    <a:pt x="6177280" y="2766060"/>
                  </a:lnTo>
                  <a:lnTo>
                    <a:pt x="4676140" y="5382260"/>
                  </a:lnTo>
                  <a:close/>
                </a:path>
              </a:pathLst>
            </a:custGeom>
            <a:solidFill>
              <a:srgbClr val="E5BFA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AutoShape 34"/>
          <p:cNvSpPr/>
          <p:nvPr/>
        </p:nvSpPr>
        <p:spPr>
          <a:xfrm flipH="1" flipV="1">
            <a:off x="9351050" y="4774332"/>
            <a:ext cx="763508" cy="132839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AutoShape 35"/>
          <p:cNvSpPr/>
          <p:nvPr/>
        </p:nvSpPr>
        <p:spPr>
          <a:xfrm flipV="1">
            <a:off x="9348048" y="3465915"/>
            <a:ext cx="766532" cy="132665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6224480" y="1605292"/>
            <a:ext cx="9625120" cy="859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48"/>
              </a:lnSpc>
              <a:spcBef>
                <a:spcPct val="0"/>
              </a:spcBef>
            </a:pPr>
            <a:r>
              <a:rPr lang="en-US" sz="5249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 IP AUDIO IPAB/CENTER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152234" y="4241371"/>
            <a:ext cx="2686094" cy="117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325" spc="-142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Quan Tính Năng IoTs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098997" y="3645741"/>
            <a:ext cx="1138808" cy="377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2"/>
              </a:lnSpc>
              <a:spcBef>
                <a:spcPct val="0"/>
              </a:spcBef>
            </a:pPr>
            <a:r>
              <a:rPr lang="en-US" sz="2309">
                <a:solidFill>
                  <a:srgbClr val="FDF7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 Sát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078779" y="4540962"/>
            <a:ext cx="1660876" cy="377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2"/>
              </a:lnSpc>
              <a:spcBef>
                <a:spcPct val="0"/>
              </a:spcBef>
            </a:pPr>
            <a:r>
              <a:rPr lang="en-US" sz="2309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078778" y="5417030"/>
            <a:ext cx="1660871" cy="377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2"/>
              </a:lnSpc>
              <a:spcBef>
                <a:spcPct val="0"/>
              </a:spcBef>
            </a:pPr>
            <a:r>
              <a:rPr lang="en-US" sz="2309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Báo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14466" y="3539203"/>
            <a:ext cx="5806678" cy="3777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00"/>
              </a:lnSpc>
            </a:pP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 thiết bị: 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 ABS, có cửa.</a:t>
            </a:r>
          </a:p>
          <a:p>
            <a:pPr algn="just">
              <a:lnSpc>
                <a:spcPts val="5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Tích hợp cầu giao bảo vệ.</a:t>
            </a:r>
          </a:p>
          <a:p>
            <a:pPr algn="just">
              <a:lnSpc>
                <a:spcPts val="5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Kích thước : 250 x 350 x 160 mm </a:t>
            </a:r>
          </a:p>
          <a:p>
            <a:pPr algn="just">
              <a:lnSpc>
                <a:spcPts val="5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Đạt chuẩn IP67, IK08</a:t>
            </a:r>
          </a:p>
          <a:p>
            <a:pPr algn="just">
              <a:lnSpc>
                <a:spcPts val="5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Dải nhiệt độ làn việc của thiết bị: 10℃ ~ +85℃.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1244BEF9-3F46-963F-F0F8-A69B3498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433" y="-835565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6">
            <a:extLst>
              <a:ext uri="{FF2B5EF4-FFF2-40B4-BE49-F238E27FC236}">
                <a16:creationId xmlns:a16="http://schemas.microsoft.com/office/drawing/2014/main" id="{A2932851-1857-130F-6EE5-41F7CF0E6CD9}"/>
              </a:ext>
            </a:extLst>
          </p:cNvPr>
          <p:cNvSpPr txBox="1"/>
          <p:nvPr/>
        </p:nvSpPr>
        <p:spPr>
          <a:xfrm>
            <a:off x="7859998" y="6645849"/>
            <a:ext cx="14477998" cy="4072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đo kiểm và đạt các chứng nhận: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Chứng nhận hợp quy theo tiêu chuẩn QCVN 117:2020/BTTTT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Đạt tiêu chuẩn QCVN 18:2022/BTTTT, QCVN 86:2019/BTTTT, 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QCVN 54:2020/BTTTT, QCVN65:2021/BTTTT….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9001:2015, 14001:2015, 45001:2018, 27001:2017</a:t>
            </a:r>
          </a:p>
          <a:p>
            <a:pPr>
              <a:lnSpc>
                <a:spcPct val="150000"/>
              </a:lnSpc>
            </a:pPr>
            <a:endParaRPr lang="en-US" sz="3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5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146396" y="-127862"/>
            <a:ext cx="20145067" cy="13256390"/>
            <a:chOff x="0" y="0"/>
            <a:chExt cx="33774776" cy="22225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774776" cy="22225372"/>
            </a:xfrm>
            <a:custGeom>
              <a:avLst/>
              <a:gdLst/>
              <a:ahLst/>
              <a:cxnLst/>
              <a:rect l="l" t="t" r="r" b="b"/>
              <a:pathLst>
                <a:path w="33774776" h="22225372">
                  <a:moveTo>
                    <a:pt x="33650315" y="22225372"/>
                  </a:moveTo>
                  <a:lnTo>
                    <a:pt x="124460" y="22225372"/>
                  </a:lnTo>
                  <a:cubicBezTo>
                    <a:pt x="55880" y="22225372"/>
                    <a:pt x="0" y="22169493"/>
                    <a:pt x="0" y="221009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650315" y="0"/>
                  </a:lnTo>
                  <a:cubicBezTo>
                    <a:pt x="33718897" y="0"/>
                    <a:pt x="33774776" y="55880"/>
                    <a:pt x="33774776" y="124460"/>
                  </a:cubicBezTo>
                  <a:lnTo>
                    <a:pt x="33774776" y="22100913"/>
                  </a:lnTo>
                  <a:cubicBezTo>
                    <a:pt x="33774776" y="22169493"/>
                    <a:pt x="33718897" y="22225372"/>
                    <a:pt x="33650315" y="22225372"/>
                  </a:cubicBezTo>
                  <a:close/>
                </a:path>
              </a:pathLst>
            </a:custGeom>
            <a:solidFill>
              <a:srgbClr val="F8F8F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463708" y="2030430"/>
            <a:ext cx="9249501" cy="5220285"/>
          </a:xfrm>
          <a:custGeom>
            <a:avLst/>
            <a:gdLst/>
            <a:ahLst/>
            <a:cxnLst/>
            <a:rect l="l" t="t" r="r" b="b"/>
            <a:pathLst>
              <a:path w="9173301" h="4895110">
                <a:moveTo>
                  <a:pt x="0" y="0"/>
                </a:moveTo>
                <a:lnTo>
                  <a:pt x="9173301" y="0"/>
                </a:lnTo>
                <a:lnTo>
                  <a:pt x="9173301" y="4895110"/>
                </a:lnTo>
                <a:lnTo>
                  <a:pt x="0" y="48951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184054" y="624691"/>
            <a:ext cx="15246946" cy="1796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48"/>
              </a:lnSpc>
              <a:spcBef>
                <a:spcPct val="0"/>
              </a:spcBef>
            </a:pPr>
            <a:r>
              <a:rPr lang="en-US" sz="5249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 IP AUDIO IPAB/</a:t>
            </a:r>
          </a:p>
          <a:p>
            <a:pPr algn="ctr">
              <a:lnSpc>
                <a:spcPts val="7348"/>
              </a:lnSpc>
              <a:spcBef>
                <a:spcPct val="0"/>
              </a:spcBef>
            </a:pPr>
            <a:r>
              <a:rPr lang="en-US" sz="5249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CONVERTER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778" y="3101731"/>
            <a:ext cx="6772122" cy="4764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Võ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endParaRPr lang="en-US" sz="3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thước: Dạng Box 1U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10℃ ~ +85℃.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≤ 95% (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E0250F47-7F00-4116-7C3D-6D80AC52352B}"/>
              </a:ext>
            </a:extLst>
          </p:cNvPr>
          <p:cNvSpPr txBox="1"/>
          <p:nvPr/>
        </p:nvSpPr>
        <p:spPr>
          <a:xfrm>
            <a:off x="7848600" y="6608753"/>
            <a:ext cx="14477998" cy="4072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đo kiểm và đạt các chứng nhận: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Chứng nhận hợp quy theo tiêu chuẩn QCVN 117:2020/BTTTT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Đạt tiêu chuẩn QCVN 18:2022/BTTTT, QCVN 86:2019/BTTTT, 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QCVN 54:2020/BTTTT, QCVN65:2021/BTTTT….</a:t>
            </a:r>
          </a:p>
          <a:p>
            <a:pPr>
              <a:lnSpc>
                <a:spcPct val="150000"/>
              </a:lnSpc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9001:2015, 14001:2015, 45001:2018; 27001:2017</a:t>
            </a:r>
          </a:p>
          <a:p>
            <a:pPr>
              <a:lnSpc>
                <a:spcPct val="150000"/>
              </a:lnSpc>
            </a:pPr>
            <a:endParaRPr lang="en-US" sz="3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0908246-7F8D-03A1-C0A2-C43A49BC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1" y="-613996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51770" y="4201140"/>
            <a:ext cx="7027514" cy="6085860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859850" y="563974"/>
            <a:ext cx="4961246" cy="4296462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45997" y="2120110"/>
            <a:ext cx="7611546" cy="6591255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6973" r="-269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2054" y="3384272"/>
            <a:ext cx="7784689" cy="1835988"/>
            <a:chOff x="0" y="0"/>
            <a:chExt cx="10379585" cy="244798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0379585" cy="1016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  <a:spcBef>
                  <a:spcPct val="0"/>
                </a:spcBef>
              </a:pPr>
              <a:r>
                <a:rPr lang="en-US" sz="5500" b="1" i="1" spc="-5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5500" b="1" i="1" spc="-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500" b="1" i="1" spc="-5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5500" b="1" i="1" spc="-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500" b="1" i="1" spc="-5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5500" b="1" i="1" spc="-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500" b="1" i="1" spc="-5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5500" b="1" i="1" spc="-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500" b="1" i="1" spc="-5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5500" b="1" i="1" spc="-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500" b="1" i="1" spc="-5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endParaRPr lang="en-US" sz="5500" b="1" i="1" spc="-5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51075"/>
              <a:ext cx="9298793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các đơn vị giải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endPara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238DFF98-F918-04CE-2ADE-B28A61055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328" y="-67443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38D2FDB-503C-54B4-9522-A8785822A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9" y="5176606"/>
            <a:ext cx="7942004" cy="470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84663" y="2270277"/>
            <a:ext cx="6390967" cy="5785905"/>
            <a:chOff x="0" y="0"/>
            <a:chExt cx="5580380" cy="5052060"/>
          </a:xfrm>
        </p:grpSpPr>
        <p:sp>
          <p:nvSpPr>
            <p:cNvPr id="3" name="Freeform 3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2"/>
              <a:stretch>
                <a:fillRect l="-17867" r="-178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1495443">
            <a:off x="7701552" y="5974947"/>
            <a:ext cx="14698520" cy="4731386"/>
          </a:xfrm>
          <a:custGeom>
            <a:avLst/>
            <a:gdLst/>
            <a:ahLst/>
            <a:cxnLst/>
            <a:rect l="l" t="t" r="r" b="b"/>
            <a:pathLst>
              <a:path w="14698520" h="4731386">
                <a:moveTo>
                  <a:pt x="0" y="0"/>
                </a:moveTo>
                <a:lnTo>
                  <a:pt x="14698520" y="0"/>
                </a:lnTo>
                <a:lnTo>
                  <a:pt x="14698520" y="4731386"/>
                </a:lnTo>
                <a:lnTo>
                  <a:pt x="0" y="47313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642343" y="8003429"/>
            <a:ext cx="616957" cy="2078970"/>
            <a:chOff x="0" y="0"/>
            <a:chExt cx="822610" cy="2771960"/>
          </a:xfrm>
        </p:grpSpPr>
        <p:sp>
          <p:nvSpPr>
            <p:cNvPr id="6" name="AutoShape 6"/>
            <p:cNvSpPr/>
            <p:nvPr/>
          </p:nvSpPr>
          <p:spPr>
            <a:xfrm>
              <a:off x="759110" y="0"/>
              <a:ext cx="63500" cy="1767642"/>
            </a:xfrm>
            <a:prstGeom prst="rect">
              <a:avLst/>
            </a:prstGeom>
            <a:solidFill>
              <a:srgbClr val="57FF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10295"/>
              <a:ext cx="822610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64"/>
                </a:lnSpc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09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81158" y="3506070"/>
            <a:ext cx="8426172" cy="3858387"/>
            <a:chOff x="0" y="0"/>
            <a:chExt cx="11234896" cy="5144516"/>
          </a:xfrm>
        </p:grpSpPr>
        <p:sp>
          <p:nvSpPr>
            <p:cNvPr id="9" name="TextBox 9"/>
            <p:cNvSpPr txBox="1"/>
            <p:nvPr/>
          </p:nvSpPr>
          <p:spPr>
            <a:xfrm>
              <a:off x="0" y="66675"/>
              <a:ext cx="11234896" cy="1526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768"/>
                </a:lnSpc>
              </a:pPr>
              <a:r>
                <a:rPr lang="en-US" sz="7899" b="1" i="1" spc="-236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7899" b="1" i="1" spc="-236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899" b="1" i="1" spc="-236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7899" b="1" i="1" spc="-236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899" b="1" i="1" spc="-236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7899" b="1" i="1" spc="-236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899" b="1" i="1" spc="-236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7899" b="1" i="1" spc="-236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209546"/>
              <a:ext cx="11234896" cy="2934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90"/>
                </a:lnSpc>
              </a:pP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FM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bổ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sung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loa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CNTT-VT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loa FM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spc="-66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</a:t>
              </a:r>
              <a:r>
                <a:rPr lang="en-US" sz="3500" spc="-66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90355" y="9258300"/>
            <a:ext cx="5460533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86"/>
              </a:lnSpc>
            </a:pPr>
            <a:r>
              <a:rPr lang="en-US" sz="2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THANH THÔNG MINH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655201" y="-790393"/>
            <a:ext cx="4961246" cy="4296462"/>
            <a:chOff x="0" y="0"/>
            <a:chExt cx="3619627" cy="31346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07377" y="701157"/>
            <a:ext cx="4961246" cy="4296462"/>
            <a:chOff x="0" y="0"/>
            <a:chExt cx="3619627" cy="313461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E5BFA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97F62488-A529-F432-3894-7ADE424B8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-1046653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AA5A2788-D407-FC68-8201-1564E755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12951" y="2206747"/>
            <a:ext cx="15005523" cy="14747194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D1FD3BC4-8AA5-8781-4C66-9AE61BCB5FCA}"/>
              </a:ext>
            </a:extLst>
          </p:cNvPr>
          <p:cNvSpPr txBox="1"/>
          <p:nvPr/>
        </p:nvSpPr>
        <p:spPr>
          <a:xfrm>
            <a:off x="8157559" y="1163894"/>
            <a:ext cx="10130441" cy="843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14"/>
              </a:lnSpc>
            </a:pPr>
            <a:r>
              <a:rPr lang="en-US" sz="5778" b="1" i="1" spc="-173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5778" b="1" i="1" spc="-173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78" b="1" i="1" spc="-173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778" b="1" i="1" spc="-173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78" b="1" i="1" spc="-173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778" b="1" i="1" spc="-173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5778" b="1" i="1" spc="-173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5778" b="1" i="1" spc="-173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0F4EABA0-3939-A2B6-408A-DC081366690A}"/>
              </a:ext>
            </a:extLst>
          </p:cNvPr>
          <p:cNvGrpSpPr/>
          <p:nvPr/>
        </p:nvGrpSpPr>
        <p:grpSpPr>
          <a:xfrm>
            <a:off x="16994562" y="-606411"/>
            <a:ext cx="4961246" cy="4296462"/>
            <a:chOff x="0" y="0"/>
            <a:chExt cx="3619627" cy="3134614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C50D5DCE-340B-5F58-9A94-D35DA49A1095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8">
            <a:extLst>
              <a:ext uri="{FF2B5EF4-FFF2-40B4-BE49-F238E27FC236}">
                <a16:creationId xmlns:a16="http://schemas.microsoft.com/office/drawing/2014/main" id="{817ECB4E-7181-195F-1CC4-5C85C8D2B83C}"/>
              </a:ext>
            </a:extLst>
          </p:cNvPr>
          <p:cNvGrpSpPr/>
          <p:nvPr/>
        </p:nvGrpSpPr>
        <p:grpSpPr>
          <a:xfrm>
            <a:off x="17146738" y="885138"/>
            <a:ext cx="4961246" cy="4296462"/>
            <a:chOff x="0" y="0"/>
            <a:chExt cx="3619627" cy="3134614"/>
          </a:xfrm>
        </p:grpSpPr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71D5E5B-EC20-C880-C43A-83DA866022C2}"/>
                </a:ext>
              </a:extLst>
            </p:cNvPr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E5BFA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0CA836FE-4BAD-13CF-A601-864F8482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943778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63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627308">
            <a:off x="5445209" y="7487829"/>
            <a:ext cx="17016201" cy="6180151"/>
          </a:xfrm>
          <a:custGeom>
            <a:avLst/>
            <a:gdLst/>
            <a:ahLst/>
            <a:cxnLst/>
            <a:rect l="l" t="t" r="r" b="b"/>
            <a:pathLst>
              <a:path w="17016201" h="6180151">
                <a:moveTo>
                  <a:pt x="0" y="0"/>
                </a:moveTo>
                <a:lnTo>
                  <a:pt x="17016201" y="0"/>
                </a:lnTo>
                <a:lnTo>
                  <a:pt x="17016201" y="6180152"/>
                </a:lnTo>
                <a:lnTo>
                  <a:pt x="0" y="6180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84960" y="7183858"/>
            <a:ext cx="616957" cy="2078970"/>
            <a:chOff x="0" y="0"/>
            <a:chExt cx="822610" cy="277196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63500" cy="1767642"/>
            </a:xfrm>
            <a:prstGeom prst="rect">
              <a:avLst/>
            </a:prstGeom>
            <a:solidFill>
              <a:srgbClr val="57FF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310295"/>
              <a:ext cx="822610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4"/>
                </a:lnSpc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387828" y="4169539"/>
            <a:ext cx="3871472" cy="3781864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t="-18282" b="-182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863561" y="5143500"/>
            <a:ext cx="5712642" cy="4146232"/>
            <a:chOff x="0" y="0"/>
            <a:chExt cx="2899410" cy="2104390"/>
          </a:xfrm>
        </p:grpSpPr>
        <p:sp>
          <p:nvSpPr>
            <p:cNvPr id="10" name="Freeform 10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5"/>
              <a:stretch>
                <a:fillRect l="-18506" t="-40674" r="-177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84960" y="4179064"/>
            <a:ext cx="6210300" cy="219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5"/>
              </a:lnSpc>
            </a:pPr>
            <a:r>
              <a:rPr lang="en-US" sz="7500" b="1" i="1" spc="-225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500" b="1" i="1" spc="-225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i="1" spc="-225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7500" b="1" i="1" spc="-225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i="1" spc="-225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500" b="1" i="1" spc="-225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i="1" spc="-225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7500" b="1" i="1" spc="-225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520549" y="1250017"/>
            <a:ext cx="7657593" cy="2448734"/>
            <a:chOff x="0" y="-38100"/>
            <a:chExt cx="7692350" cy="326497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38100"/>
              <a:ext cx="7692350" cy="768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96"/>
                </a:lnSpc>
              </a:pPr>
              <a:r>
                <a:rPr lang="en-US" sz="3612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THẾT BỊ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17641"/>
              <a:ext cx="7692350" cy="2209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436"/>
                </a:lnSpc>
              </a:pPr>
              <a:r>
                <a:rPr lang="en-US" sz="3500" spc="-6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 với những địa phương có hệ thống Fm đang trong tình trạng hoạt động được hoặc số lượng thiết bị hư ít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23185" y="8855964"/>
            <a:ext cx="413385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7"/>
              </a:lnSpc>
            </a:pPr>
            <a:r>
              <a:rPr lang="en-US" sz="2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PHẤP KẾT NỐI 1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5731289" y="-973004"/>
            <a:ext cx="4961246" cy="4296462"/>
            <a:chOff x="0" y="0"/>
            <a:chExt cx="3619627" cy="313461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883465" y="518545"/>
            <a:ext cx="4961246" cy="4296462"/>
            <a:chOff x="0" y="0"/>
            <a:chExt cx="3619627" cy="313461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E5BFA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B1EA3F0D-EA98-5F9A-E0F2-AA3DD0928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4863" y="-779803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51770" y="4201140"/>
            <a:ext cx="7027514" cy="6085860"/>
            <a:chOff x="0" y="0"/>
            <a:chExt cx="3619627" cy="313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46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859850" y="563974"/>
            <a:ext cx="4961246" cy="4296462"/>
            <a:chOff x="0" y="0"/>
            <a:chExt cx="3619627" cy="31346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45997" y="2120110"/>
            <a:ext cx="7611546" cy="6591255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6973" r="-269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9391" y="2712205"/>
            <a:ext cx="9901329" cy="8585076"/>
            <a:chOff x="-32650" y="-1026486"/>
            <a:chExt cx="11030204" cy="11446772"/>
          </a:xfrm>
        </p:grpSpPr>
        <p:sp>
          <p:nvSpPr>
            <p:cNvPr id="10" name="TextBox 10"/>
            <p:cNvSpPr txBox="1"/>
            <p:nvPr/>
          </p:nvSpPr>
          <p:spPr>
            <a:xfrm>
              <a:off x="-32650" y="-1026486"/>
              <a:ext cx="10379585" cy="2051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0"/>
                </a:lnSpc>
                <a:spcBef>
                  <a:spcPct val="0"/>
                </a:spcBef>
              </a:pPr>
              <a:r>
                <a:rPr lang="en-US" sz="5500" b="1" spc="-5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5500" b="1" spc="-5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500" b="1" spc="-5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5500" b="1" spc="-5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500" b="1" spc="-5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5500" b="1" spc="-5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500" b="1" spc="-5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5500" b="1" spc="-5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500" b="1" spc="-5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5500" b="1" spc="-5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500" b="1" spc="-5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5500" b="1" spc="-5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Thông Minh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32650" y="1652155"/>
              <a:ext cx="11030204" cy="87681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39749" lvl="1" indent="-269875">
                <a:lnSpc>
                  <a:spcPct val="1500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Lý</a:t>
              </a:r>
            </a:p>
            <a:p>
              <a:pPr marL="539749" lvl="1" indent="-269875">
                <a:lnSpc>
                  <a:spcPct val="1500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Định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endPara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39749" lvl="1" indent="-269875">
                <a:lnSpc>
                  <a:spcPct val="1500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Ưu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39749" lvl="1" indent="-269875">
                <a:lnSpc>
                  <a:spcPct val="1500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39749" lvl="1" indent="-269875">
                <a:lnSpc>
                  <a:spcPct val="1500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39749" lvl="1" indent="-269875">
                <a:lnSpc>
                  <a:spcPct val="150000"/>
                </a:lnSpc>
                <a:buFont typeface="Arial"/>
                <a:buChar char="•"/>
              </a:pP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endParaRPr 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39749" lvl="1" indent="-269875">
                <a:lnSpc>
                  <a:spcPct val="150000"/>
                </a:lnSpc>
                <a:buFont typeface="Arial"/>
                <a:buChar char="•"/>
              </a:pPr>
              <a:endPara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39749" lvl="1" indent="-269875">
                <a:lnSpc>
                  <a:spcPct val="150000"/>
                </a:lnSpc>
                <a:buFont typeface="Arial"/>
                <a:buChar char="•"/>
              </a:pPr>
              <a:endPara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39749" lvl="1" indent="-269875">
                <a:lnSpc>
                  <a:spcPct val="150000"/>
                </a:lnSpc>
                <a:buFont typeface="Arial"/>
                <a:buChar char="•"/>
              </a:pPr>
              <a:endParaRPr lang="en-US" sz="2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70C316F5-4554-925F-4520-951BA26A8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328" y="-724176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1817" flipH="1">
            <a:off x="-854538" y="6167791"/>
            <a:ext cx="21853999" cy="7390754"/>
          </a:xfrm>
          <a:custGeom>
            <a:avLst/>
            <a:gdLst/>
            <a:ahLst/>
            <a:cxnLst/>
            <a:rect l="l" t="t" r="r" b="b"/>
            <a:pathLst>
              <a:path w="21853999" h="7390754">
                <a:moveTo>
                  <a:pt x="21853999" y="0"/>
                </a:moveTo>
                <a:lnTo>
                  <a:pt x="0" y="0"/>
                </a:lnTo>
                <a:lnTo>
                  <a:pt x="0" y="7390753"/>
                </a:lnTo>
                <a:lnTo>
                  <a:pt x="21853999" y="7390753"/>
                </a:lnTo>
                <a:lnTo>
                  <a:pt x="218539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84960" y="7183858"/>
            <a:ext cx="616957" cy="2078970"/>
            <a:chOff x="0" y="0"/>
            <a:chExt cx="822610" cy="277196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3500" cy="1767642"/>
            </a:xfrm>
            <a:prstGeom prst="rect">
              <a:avLst/>
            </a:prstGeom>
            <a:solidFill>
              <a:srgbClr val="57FF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10295"/>
              <a:ext cx="822610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4"/>
                </a:lnSpc>
              </a:pPr>
              <a:r>
                <a:rPr lang="en-US" sz="2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81800" y="520099"/>
            <a:ext cx="10130441" cy="1675477"/>
            <a:chOff x="0" y="47626"/>
            <a:chExt cx="13507254" cy="2233968"/>
          </a:xfrm>
        </p:grpSpPr>
        <p:sp>
          <p:nvSpPr>
            <p:cNvPr id="8" name="TextBox 8"/>
            <p:cNvSpPr txBox="1"/>
            <p:nvPr/>
          </p:nvSpPr>
          <p:spPr>
            <a:xfrm>
              <a:off x="0" y="47626"/>
              <a:ext cx="13507254" cy="1125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14"/>
                </a:lnSpc>
              </a:pPr>
              <a:r>
                <a:rPr lang="en-US" sz="5778" b="1" i="1" spc="-173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5778" b="1" i="1" spc="-173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78" b="1" i="1" spc="-173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5778" b="1" i="1" spc="-173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78" b="1" i="1" spc="-173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5778" b="1" i="1" spc="-173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78" b="1" i="1" spc="-173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endParaRPr lang="en-US" sz="5778" b="1" i="1" spc="-173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49462"/>
              <a:ext cx="12778794" cy="532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6"/>
                </a:lnSpc>
              </a:pPr>
              <a:r>
                <a:rPr lang="en-US" sz="2512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PHÁP KẾT NỐI 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655201" y="-790393"/>
            <a:ext cx="4961246" cy="4296462"/>
            <a:chOff x="0" y="0"/>
            <a:chExt cx="3619627" cy="313461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655201" y="764646"/>
            <a:ext cx="4961246" cy="4296462"/>
            <a:chOff x="0" y="0"/>
            <a:chExt cx="3619627" cy="31346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E5BFA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D1264EA-1D13-0D14-E2D5-2D465F5B3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491913"/>
            <a:ext cx="13293001" cy="7118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4272AF0-A498-6D29-C8EF-CE92D8A7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196" y="-1251215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21546">
            <a:off x="1048152" y="5105614"/>
            <a:ext cx="21356206" cy="6874465"/>
          </a:xfrm>
          <a:custGeom>
            <a:avLst/>
            <a:gdLst/>
            <a:ahLst/>
            <a:cxnLst/>
            <a:rect l="l" t="t" r="r" b="b"/>
            <a:pathLst>
              <a:path w="21356206" h="6874465">
                <a:moveTo>
                  <a:pt x="0" y="0"/>
                </a:moveTo>
                <a:lnTo>
                  <a:pt x="21356205" y="0"/>
                </a:lnTo>
                <a:lnTo>
                  <a:pt x="21356205" y="6874465"/>
                </a:lnTo>
                <a:lnTo>
                  <a:pt x="0" y="6874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923062" y="2944520"/>
            <a:ext cx="6719280" cy="6083135"/>
            <a:chOff x="0" y="0"/>
            <a:chExt cx="5580380" cy="5052060"/>
          </a:xfrm>
        </p:grpSpPr>
        <p:sp>
          <p:nvSpPr>
            <p:cNvPr id="4" name="Freeform 4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0434" r="-104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42343" y="7183858"/>
            <a:ext cx="616957" cy="2078970"/>
            <a:chOff x="0" y="0"/>
            <a:chExt cx="822610" cy="2771960"/>
          </a:xfrm>
        </p:grpSpPr>
        <p:sp>
          <p:nvSpPr>
            <p:cNvPr id="6" name="AutoShape 6"/>
            <p:cNvSpPr/>
            <p:nvPr/>
          </p:nvSpPr>
          <p:spPr>
            <a:xfrm>
              <a:off x="759110" y="0"/>
              <a:ext cx="63500" cy="1767642"/>
            </a:xfrm>
            <a:prstGeom prst="rect">
              <a:avLst/>
            </a:prstGeom>
            <a:solidFill>
              <a:srgbClr val="57FF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10295"/>
              <a:ext cx="822610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64"/>
                </a:lnSpc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21168108">
            <a:off x="3499058" y="5738328"/>
            <a:ext cx="1581829" cy="1460150"/>
          </a:xfrm>
          <a:custGeom>
            <a:avLst/>
            <a:gdLst/>
            <a:ahLst/>
            <a:cxnLst/>
            <a:rect l="l" t="t" r="r" b="b"/>
            <a:pathLst>
              <a:path w="1581829" h="1460150">
                <a:moveTo>
                  <a:pt x="0" y="0"/>
                </a:moveTo>
                <a:lnTo>
                  <a:pt x="1581829" y="0"/>
                </a:lnTo>
                <a:lnTo>
                  <a:pt x="1581829" y="1460150"/>
                </a:lnTo>
                <a:lnTo>
                  <a:pt x="0" y="1460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799781">
            <a:off x="4460140" y="5831633"/>
            <a:ext cx="1581829" cy="1460150"/>
          </a:xfrm>
          <a:custGeom>
            <a:avLst/>
            <a:gdLst/>
            <a:ahLst/>
            <a:cxnLst/>
            <a:rect l="l" t="t" r="r" b="b"/>
            <a:pathLst>
              <a:path w="1581829" h="1460150">
                <a:moveTo>
                  <a:pt x="0" y="0"/>
                </a:moveTo>
                <a:lnTo>
                  <a:pt x="1581829" y="0"/>
                </a:lnTo>
                <a:lnTo>
                  <a:pt x="1581829" y="1460150"/>
                </a:lnTo>
                <a:lnTo>
                  <a:pt x="0" y="1460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599781">
            <a:off x="3705846" y="6988500"/>
            <a:ext cx="2583387" cy="2284420"/>
          </a:xfrm>
          <a:custGeom>
            <a:avLst/>
            <a:gdLst/>
            <a:ahLst/>
            <a:cxnLst/>
            <a:rect l="l" t="t" r="r" b="b"/>
            <a:pathLst>
              <a:path w="2583387" h="2284420">
                <a:moveTo>
                  <a:pt x="0" y="0"/>
                </a:moveTo>
                <a:lnTo>
                  <a:pt x="2583387" y="0"/>
                </a:lnTo>
                <a:lnTo>
                  <a:pt x="2583387" y="2284420"/>
                </a:lnTo>
                <a:lnTo>
                  <a:pt x="0" y="2284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1599781">
            <a:off x="1856706" y="6839653"/>
            <a:ext cx="2433267" cy="2433267"/>
          </a:xfrm>
          <a:custGeom>
            <a:avLst/>
            <a:gdLst/>
            <a:ahLst/>
            <a:cxnLst/>
            <a:rect l="l" t="t" r="r" b="b"/>
            <a:pathLst>
              <a:path w="2433267" h="2433267">
                <a:moveTo>
                  <a:pt x="0" y="0"/>
                </a:moveTo>
                <a:lnTo>
                  <a:pt x="2433267" y="0"/>
                </a:lnTo>
                <a:lnTo>
                  <a:pt x="2433267" y="2433267"/>
                </a:lnTo>
                <a:lnTo>
                  <a:pt x="0" y="24332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028699" y="2689690"/>
            <a:ext cx="8991393" cy="2796223"/>
            <a:chOff x="0" y="19049"/>
            <a:chExt cx="11988524" cy="372829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9049"/>
              <a:ext cx="11988524" cy="1381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80"/>
                </a:lnSpc>
              </a:pPr>
              <a:r>
                <a:rPr lang="en-US" sz="6000" b="1" i="1" spc="-24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6000" b="1" i="1" spc="-24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spc="-24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6000" b="1" i="1" spc="-24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spc="-24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6000" b="1" i="1" spc="-24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spc="-24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6000" b="1" i="1" spc="-24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274570"/>
              <a:ext cx="11988524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19"/>
                </a:lnSpc>
              </a:pPr>
              <a:r>
                <a:rPr lang="en-US" sz="3399" spc="-67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Bổ</a:t>
              </a:r>
              <a:r>
                <a:rPr lang="en-US" sz="3399" spc="-6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sung </a:t>
              </a:r>
              <a:r>
                <a:rPr lang="en-US" sz="3399" spc="-67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399" spc="-6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99" spc="-67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399" spc="-6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99" spc="-67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399" spc="-6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99" spc="-67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399" spc="-6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99" spc="-67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399" spc="-6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99" spc="-67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399" spc="-6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99" spc="-67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399" spc="-6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99" spc="-67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399" spc="-6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99" spc="-67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399" spc="-6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99" spc="-67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399" spc="-67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CNTT-VT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84CB9BD9-ABEA-6E6D-578C-AF56F7FD4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5613" y="-1131105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627308">
            <a:off x="10758618" y="4442743"/>
            <a:ext cx="17016201" cy="6180151"/>
          </a:xfrm>
          <a:custGeom>
            <a:avLst/>
            <a:gdLst/>
            <a:ahLst/>
            <a:cxnLst/>
            <a:rect l="l" t="t" r="r" b="b"/>
            <a:pathLst>
              <a:path w="17016201" h="6180151">
                <a:moveTo>
                  <a:pt x="0" y="0"/>
                </a:moveTo>
                <a:lnTo>
                  <a:pt x="17016201" y="0"/>
                </a:lnTo>
                <a:lnTo>
                  <a:pt x="17016201" y="6180151"/>
                </a:lnTo>
                <a:lnTo>
                  <a:pt x="0" y="6180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84960" y="7183858"/>
            <a:ext cx="616957" cy="2078970"/>
            <a:chOff x="0" y="0"/>
            <a:chExt cx="822610" cy="277196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63500" cy="1767642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310295"/>
              <a:ext cx="822610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4"/>
                </a:lnSpc>
              </a:pPr>
              <a:r>
                <a:rPr lang="en-US" sz="2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07</a:t>
              </a:r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157035" y="5269677"/>
            <a:ext cx="5669855" cy="4739329"/>
            <a:chOff x="0" y="0"/>
            <a:chExt cx="4983480" cy="4165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4"/>
              <a:stretch>
                <a:fillRect l="-69317" t="-104449" r="-69149" b="-1806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320061" y="4701060"/>
            <a:ext cx="3871472" cy="3781864"/>
            <a:chOff x="0" y="0"/>
            <a:chExt cx="4828540" cy="4716780"/>
          </a:xfrm>
        </p:grpSpPr>
        <p:sp>
          <p:nvSpPr>
            <p:cNvPr id="10" name="Freeform 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5687" t="-79411" r="-156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34955" y="3143448"/>
            <a:ext cx="6210300" cy="219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5"/>
              </a:lnSpc>
            </a:pPr>
            <a:r>
              <a:rPr lang="en-US" sz="7500" b="1" i="1" spc="-225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500" b="1" i="1" spc="-225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i="1" spc="-225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7500" b="1" i="1" spc="-225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i="1" spc="-225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500" b="1" i="1" spc="-225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i="1" spc="-225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7500" b="1" i="1" spc="-225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550984" y="1550577"/>
            <a:ext cx="9746416" cy="2584932"/>
            <a:chOff x="0" y="-31497"/>
            <a:chExt cx="9274981" cy="344657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31497"/>
              <a:ext cx="9274981" cy="764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696"/>
                </a:lnSpc>
              </a:pPr>
              <a:r>
                <a:rPr lang="en-US" sz="3612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THẾT BỊ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04163"/>
              <a:ext cx="9274981" cy="2410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696"/>
                </a:lnSpc>
              </a:pPr>
              <a:r>
                <a:rPr lang="en-US" sz="4000" spc="-72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 với những địa phương có hệ thống thu FM đã xuống cấp không có khả năng sửa chữa, số lượng thiết bị hư nhiều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34955" y="5506230"/>
            <a:ext cx="413385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7"/>
              </a:lnSpc>
            </a:pPr>
            <a:r>
              <a:rPr lang="en-US" sz="27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PHẤP KẾT NỐI 2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F3FCE81-B028-36FB-1F8B-399226119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3847" y="-679542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31817" flipH="1">
            <a:off x="7652106" y="5041688"/>
            <a:ext cx="21853999" cy="7390754"/>
          </a:xfrm>
          <a:custGeom>
            <a:avLst/>
            <a:gdLst/>
            <a:ahLst/>
            <a:cxnLst/>
            <a:rect l="l" t="t" r="r" b="b"/>
            <a:pathLst>
              <a:path w="21853999" h="7390754">
                <a:moveTo>
                  <a:pt x="21853999" y="0"/>
                </a:moveTo>
                <a:lnTo>
                  <a:pt x="0" y="0"/>
                </a:lnTo>
                <a:lnTo>
                  <a:pt x="0" y="7390753"/>
                </a:lnTo>
                <a:lnTo>
                  <a:pt x="21853999" y="7390753"/>
                </a:lnTo>
                <a:lnTo>
                  <a:pt x="2185399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84960" y="7183858"/>
            <a:ext cx="616957" cy="2078970"/>
            <a:chOff x="0" y="0"/>
            <a:chExt cx="822610" cy="277196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63500" cy="1767642"/>
            </a:xfrm>
            <a:prstGeom prst="rect">
              <a:avLst/>
            </a:prstGeom>
            <a:solidFill>
              <a:srgbClr val="57FF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310295"/>
              <a:ext cx="822610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4"/>
                </a:lnSpc>
              </a:pPr>
              <a:r>
                <a:rPr lang="en-US" sz="24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08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735828" y="546079"/>
            <a:ext cx="10130441" cy="1707195"/>
            <a:chOff x="0" y="0"/>
            <a:chExt cx="13507254" cy="2276259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13507254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14"/>
                </a:lnSpc>
              </a:pPr>
              <a:r>
                <a:rPr lang="en-US" sz="5778" b="1" i="1" spc="-173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Hình Triển Khai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34602"/>
              <a:ext cx="12778794" cy="541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6"/>
                </a:lnSpc>
              </a:pPr>
              <a:r>
                <a:rPr lang="en-US" sz="2512" b="1" i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PHÁP KẾT NỐI 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85646" y="-644512"/>
            <a:ext cx="4961246" cy="4296462"/>
            <a:chOff x="0" y="0"/>
            <a:chExt cx="3619627" cy="313461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00A18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537822" y="847038"/>
            <a:ext cx="4961246" cy="4296462"/>
            <a:chOff x="0" y="0"/>
            <a:chExt cx="3619627" cy="31346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19627" cy="3134614"/>
            </a:xfrm>
            <a:custGeom>
              <a:avLst/>
              <a:gdLst/>
              <a:ahLst/>
              <a:cxnLst/>
              <a:rect l="l" t="t" r="r" b="b"/>
              <a:pathLst>
                <a:path w="3619627" h="3134614">
                  <a:moveTo>
                    <a:pt x="3619627" y="1567307"/>
                  </a:moveTo>
                  <a:lnTo>
                    <a:pt x="2714752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2714625" y="0"/>
                  </a:lnTo>
                  <a:lnTo>
                    <a:pt x="3619627" y="1567307"/>
                  </a:lnTo>
                  <a:close/>
                </a:path>
              </a:pathLst>
            </a:custGeom>
            <a:solidFill>
              <a:srgbClr val="E5BFA1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D64B0B71-6695-3FE0-FDFC-53F130352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698527"/>
            <a:ext cx="13197001" cy="7042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3660FA0-ACBE-CB25-7950-A8F7447D6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2117" y="-889339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 flipV="1">
            <a:off x="12005738" y="2260462"/>
            <a:ext cx="7641615" cy="58458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23007">
            <a:off x="7814585" y="-1711906"/>
            <a:ext cx="3172865" cy="432732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326061" y="1358041"/>
            <a:ext cx="11923913" cy="6463397"/>
            <a:chOff x="0" y="0"/>
            <a:chExt cx="15898551" cy="8617862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5173485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023731"/>
              <a:ext cx="15898551" cy="5310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0"/>
                </a:lnSpc>
              </a:pPr>
              <a:r>
                <a:rPr lang="en-US" sz="140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sz="1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1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1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006357"/>
              <a:ext cx="15898551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816953">
            <a:off x="-2691867" y="7822147"/>
            <a:ext cx="19036434" cy="643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84960" y="7183858"/>
            <a:ext cx="47625" cy="1325731"/>
          </a:xfrm>
          <a:prstGeom prst="rect">
            <a:avLst/>
          </a:prstGeom>
          <a:solidFill>
            <a:srgbClr val="57FFDC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92178">
            <a:off x="8523702" y="5733066"/>
            <a:ext cx="11135343" cy="5487031"/>
          </a:xfrm>
          <a:custGeom>
            <a:avLst/>
            <a:gdLst/>
            <a:ahLst/>
            <a:cxnLst/>
            <a:rect l="l" t="t" r="r" b="b"/>
            <a:pathLst>
              <a:path w="11135343" h="3391383">
                <a:moveTo>
                  <a:pt x="0" y="0"/>
                </a:moveTo>
                <a:lnTo>
                  <a:pt x="11135342" y="0"/>
                </a:lnTo>
                <a:lnTo>
                  <a:pt x="11135342" y="3391382"/>
                </a:lnTo>
                <a:lnTo>
                  <a:pt x="0" y="3391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5906132" y="1213659"/>
            <a:ext cx="52381" cy="8229600"/>
          </a:xfrm>
          <a:prstGeom prst="rect">
            <a:avLst/>
          </a:prstGeom>
          <a:solidFill>
            <a:srgbClr val="57FFDC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137362" y="4398991"/>
            <a:ext cx="5910916" cy="223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8000" b="1" spc="-24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8000" b="1" spc="-24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-24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8000" b="1" spc="-24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-24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8000" b="1" spc="-24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8214"/>
              </a:lnSpc>
            </a:pPr>
            <a:r>
              <a:rPr lang="en-US" sz="7400" b="1" spc="-222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398671" y="527447"/>
            <a:ext cx="11825680" cy="2481511"/>
            <a:chOff x="-323808" y="-1414530"/>
            <a:chExt cx="15025761" cy="3308684"/>
          </a:xfrm>
        </p:grpSpPr>
        <p:sp>
          <p:nvSpPr>
            <p:cNvPr id="7" name="TextBox 7"/>
            <p:cNvSpPr txBox="1"/>
            <p:nvPr/>
          </p:nvSpPr>
          <p:spPr>
            <a:xfrm>
              <a:off x="-323808" y="-1414530"/>
              <a:ext cx="14856024" cy="133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en-US" sz="30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 ĐỊNH SỐ 135/QĐ-TTG NGÀY 20/01/2020 CỦA THỦ TƯỚNG CHÍNH PHỦ.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47037" y="-8933"/>
              <a:ext cx="14848990" cy="19030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V/v Nâng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58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</a:t>
              </a:r>
            </a:p>
            <a:p>
              <a:pPr>
                <a:lnSpc>
                  <a:spcPts val="3770"/>
                </a:lnSpc>
              </a:pPr>
              <a:endParaRPr lang="en-US" sz="2900" spc="-58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62320" y="2832482"/>
            <a:ext cx="11825680" cy="1663857"/>
            <a:chOff x="0" y="-66675"/>
            <a:chExt cx="14856024" cy="221847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66675"/>
              <a:ext cx="14856024" cy="620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en-US" sz="30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 TƯ SỐ 39/2020/TT-BTTTT NGÀY 24 THÁNG 11 NĂM 2020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38621"/>
              <a:ext cx="14856024" cy="1313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kern="1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V/v Q</a:t>
              </a:r>
              <a:r>
                <a:rPr lang="vi-VN" sz="3200" kern="1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uy định về quản lý đài truyền thanh cấp xã ứng dụng công nghệ thông tin - viễn thông</a:t>
              </a:r>
              <a:endParaRPr lang="en-US" sz="3200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84960" y="8902291"/>
            <a:ext cx="61695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4"/>
              </a:lnSpc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0383" y="9611169"/>
            <a:ext cx="4896899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4"/>
              </a:lnSpc>
            </a:pP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THANH THÔNG MINH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721619" y="1027734"/>
            <a:ext cx="369918" cy="369918"/>
            <a:chOff x="6705600" y="1371600"/>
            <a:chExt cx="10972800" cy="10972800"/>
          </a:xfrm>
        </p:grpSpPr>
        <p:sp>
          <p:nvSpPr>
            <p:cNvPr id="18" name="Freeform 18"/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5721173" y="4734441"/>
            <a:ext cx="369918" cy="369918"/>
            <a:chOff x="6705600" y="1371600"/>
            <a:chExt cx="10972800" cy="10972800"/>
          </a:xfrm>
        </p:grpSpPr>
        <p:sp>
          <p:nvSpPr>
            <p:cNvPr id="20" name="Freeform 20"/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5747363" y="8696221"/>
            <a:ext cx="369918" cy="369918"/>
            <a:chOff x="6705600" y="1371600"/>
            <a:chExt cx="10972800" cy="10972800"/>
          </a:xfrm>
        </p:grpSpPr>
        <p:sp>
          <p:nvSpPr>
            <p:cNvPr id="22" name="Freeform 22"/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038153" y="0"/>
            <a:ext cx="4393457" cy="839228"/>
            <a:chOff x="0" y="0"/>
            <a:chExt cx="1157124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089434" y="-189472"/>
            <a:ext cx="2664422" cy="1218172"/>
            <a:chOff x="0" y="0"/>
            <a:chExt cx="483446" cy="22103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9">
            <a:extLst>
              <a:ext uri="{FF2B5EF4-FFF2-40B4-BE49-F238E27FC236}">
                <a16:creationId xmlns:a16="http://schemas.microsoft.com/office/drawing/2014/main" id="{62EAF1C9-30EC-D231-FD6C-20B7695FBF71}"/>
              </a:ext>
            </a:extLst>
          </p:cNvPr>
          <p:cNvGrpSpPr/>
          <p:nvPr/>
        </p:nvGrpSpPr>
        <p:grpSpPr>
          <a:xfrm>
            <a:off x="6537926" y="4913420"/>
            <a:ext cx="11697693" cy="1663857"/>
            <a:chOff x="0" y="-66675"/>
            <a:chExt cx="14856024" cy="2218476"/>
          </a:xfrm>
        </p:grpSpPr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F300370F-5833-C599-1216-42D6FCAC0DE1}"/>
                </a:ext>
              </a:extLst>
            </p:cNvPr>
            <p:cNvSpPr txBox="1"/>
            <p:nvPr/>
          </p:nvSpPr>
          <p:spPr>
            <a:xfrm>
              <a:off x="0" y="-66675"/>
              <a:ext cx="14856024" cy="620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en-US" sz="30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BẢN SỐ 2455/BTTTT-TTCS NGÀY 27/6/2023 </a:t>
              </a:r>
            </a:p>
          </p:txBody>
        </p:sp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4705FB7D-6849-ADA7-0F06-81CDE8686528}"/>
                </a:ext>
              </a:extLst>
            </p:cNvPr>
            <p:cNvSpPr txBox="1"/>
            <p:nvPr/>
          </p:nvSpPr>
          <p:spPr>
            <a:xfrm>
              <a:off x="0" y="838621"/>
              <a:ext cx="14856024" cy="1313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kern="1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V/v Hướng dẫn nghiệp vụ về chức năng, tính năng kỹ thuật của Hệ thống thông tin nguồn trung ương và Hệ thống thông tin nguồn cấp tỉnh</a:t>
              </a:r>
              <a:endParaRPr lang="en-US" sz="3200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9">
            <a:extLst>
              <a:ext uri="{FF2B5EF4-FFF2-40B4-BE49-F238E27FC236}">
                <a16:creationId xmlns:a16="http://schemas.microsoft.com/office/drawing/2014/main" id="{D2BA2ADC-DBBC-289D-BB79-AB29C5F8D128}"/>
              </a:ext>
            </a:extLst>
          </p:cNvPr>
          <p:cNvGrpSpPr/>
          <p:nvPr/>
        </p:nvGrpSpPr>
        <p:grpSpPr>
          <a:xfrm>
            <a:off x="6590307" y="6874504"/>
            <a:ext cx="11697693" cy="1171415"/>
            <a:chOff x="0" y="-66675"/>
            <a:chExt cx="14856024" cy="1561887"/>
          </a:xfrm>
        </p:grpSpPr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36CB9B4A-8E0A-BE02-1CD5-9DFC08D6FC4D}"/>
                </a:ext>
              </a:extLst>
            </p:cNvPr>
            <p:cNvSpPr txBox="1"/>
            <p:nvPr/>
          </p:nvSpPr>
          <p:spPr>
            <a:xfrm>
              <a:off x="0" y="-66675"/>
              <a:ext cx="14856024" cy="620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en-US" sz="30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 ĐỊNH SỐ 85/2016/NĐ-CP NGÀY 01 THÁNG 7 NĂM 2016 	</a:t>
              </a:r>
            </a:p>
          </p:txBody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7CAF18E0-1E5C-7475-24ED-71C27CEBB23C}"/>
                </a:ext>
              </a:extLst>
            </p:cNvPr>
            <p:cNvSpPr txBox="1"/>
            <p:nvPr/>
          </p:nvSpPr>
          <p:spPr>
            <a:xfrm>
              <a:off x="0" y="838621"/>
              <a:ext cx="14856024" cy="656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kern="1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V/v</a:t>
              </a:r>
              <a:r>
                <a:rPr lang="vi-VN" sz="3200" kern="1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kern="1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ảo đảm an toàn hệ thống thông tin theo cấp độ</a:t>
              </a:r>
              <a:endParaRPr lang="en-US" sz="3200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9">
            <a:extLst>
              <a:ext uri="{FF2B5EF4-FFF2-40B4-BE49-F238E27FC236}">
                <a16:creationId xmlns:a16="http://schemas.microsoft.com/office/drawing/2014/main" id="{065AACAB-DCF6-7150-EF94-6AF2FC2049F2}"/>
              </a:ext>
            </a:extLst>
          </p:cNvPr>
          <p:cNvGrpSpPr/>
          <p:nvPr/>
        </p:nvGrpSpPr>
        <p:grpSpPr>
          <a:xfrm>
            <a:off x="6590307" y="8509589"/>
            <a:ext cx="11697693" cy="1663857"/>
            <a:chOff x="0" y="-66675"/>
            <a:chExt cx="14856024" cy="2218476"/>
          </a:xfrm>
        </p:grpSpPr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C5776A4F-D404-AA2A-6A3F-A8B289D44E63}"/>
                </a:ext>
              </a:extLst>
            </p:cNvPr>
            <p:cNvSpPr txBox="1"/>
            <p:nvPr/>
          </p:nvSpPr>
          <p:spPr>
            <a:xfrm>
              <a:off x="0" y="-66675"/>
              <a:ext cx="14856024" cy="620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vi-VN" sz="30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 TƯ SỐ 12/2022/TT-BTTTT NGÀY 12 THÁNG 8 NĂM 2022 </a:t>
              </a:r>
              <a:endParaRPr lang="en-US" sz="3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1B8FF5C0-36F3-D1CB-5DD1-46B94998E846}"/>
                </a:ext>
              </a:extLst>
            </p:cNvPr>
            <p:cNvSpPr txBox="1"/>
            <p:nvPr/>
          </p:nvSpPr>
          <p:spPr>
            <a:xfrm>
              <a:off x="0" y="838621"/>
              <a:ext cx="14856024" cy="1313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kern="1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V/v</a:t>
              </a:r>
              <a:r>
                <a:rPr lang="vi-VN" sz="3200" kern="1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3200" kern="1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ướng dẫn Nghị định 85/2016/NĐ-CP về bảo đảm an toàn hệ thống thông tin theo cấp độ.</a:t>
              </a:r>
              <a:endParaRPr lang="en-US" sz="3200" kern="1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2F59BB1C-4959-161C-9610-416413C8F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586" y="-1430978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84960" y="7183858"/>
            <a:ext cx="47625" cy="1325731"/>
          </a:xfrm>
          <a:prstGeom prst="rect">
            <a:avLst/>
          </a:prstGeom>
          <a:solidFill>
            <a:srgbClr val="57FFDC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78238" y="6329825"/>
            <a:ext cx="11135343" cy="5487031"/>
          </a:xfrm>
          <a:custGeom>
            <a:avLst/>
            <a:gdLst/>
            <a:ahLst/>
            <a:cxnLst/>
            <a:rect l="l" t="t" r="r" b="b"/>
            <a:pathLst>
              <a:path w="11135343" h="3391383">
                <a:moveTo>
                  <a:pt x="0" y="0"/>
                </a:moveTo>
                <a:lnTo>
                  <a:pt x="11135342" y="0"/>
                </a:lnTo>
                <a:lnTo>
                  <a:pt x="11135342" y="3391382"/>
                </a:lnTo>
                <a:lnTo>
                  <a:pt x="0" y="3391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effectLst>
            <a:outerShdw dist="50800" dir="4200000" sx="1000" sy="1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5906132" y="1213659"/>
            <a:ext cx="52381" cy="8229600"/>
          </a:xfrm>
          <a:prstGeom prst="rect">
            <a:avLst/>
          </a:prstGeom>
          <a:solidFill>
            <a:srgbClr val="57FFDC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137362" y="4398991"/>
            <a:ext cx="5910916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8000" b="1" spc="-24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endParaRPr lang="en-US" sz="7400" b="1" spc="-222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352890" y="527447"/>
            <a:ext cx="11737873" cy="1256939"/>
            <a:chOff x="-381978" y="-1414530"/>
            <a:chExt cx="14914193" cy="1675920"/>
          </a:xfrm>
        </p:grpSpPr>
        <p:sp>
          <p:nvSpPr>
            <p:cNvPr id="7" name="TextBox 7"/>
            <p:cNvSpPr txBox="1"/>
            <p:nvPr/>
          </p:nvSpPr>
          <p:spPr>
            <a:xfrm>
              <a:off x="-323808" y="-1414530"/>
              <a:ext cx="14856023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en-US" sz="35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 1: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381978" y="-388361"/>
              <a:ext cx="14848989" cy="6497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 dựng hoàn thiện hệ thống truyền thanh cơ sở ứng dụng CNTT-VT</a:t>
              </a:r>
              <a:endParaRPr lang="en-US" sz="2900" spc="-58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84960" y="8902291"/>
            <a:ext cx="61695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4"/>
              </a:lnSpc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0383" y="9611169"/>
            <a:ext cx="4896899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4"/>
              </a:lnSpc>
            </a:pP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THANH THÔNG MINH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721619" y="1027734"/>
            <a:ext cx="369918" cy="369918"/>
            <a:chOff x="6705600" y="1371600"/>
            <a:chExt cx="10972800" cy="10972800"/>
          </a:xfrm>
        </p:grpSpPr>
        <p:sp>
          <p:nvSpPr>
            <p:cNvPr id="18" name="Freeform 18"/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5721173" y="4734441"/>
            <a:ext cx="369918" cy="369918"/>
            <a:chOff x="6705600" y="1371600"/>
            <a:chExt cx="10972800" cy="10972800"/>
          </a:xfrm>
        </p:grpSpPr>
        <p:sp>
          <p:nvSpPr>
            <p:cNvPr id="20" name="Freeform 20"/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solidFill>
              <a:srgbClr val="0097E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5747363" y="8696221"/>
            <a:ext cx="369918" cy="369918"/>
            <a:chOff x="6705600" y="1371600"/>
            <a:chExt cx="10972800" cy="10972800"/>
          </a:xfrm>
        </p:grpSpPr>
        <p:sp>
          <p:nvSpPr>
            <p:cNvPr id="22" name="Freeform 22"/>
            <p:cNvSpPr/>
            <p:nvPr/>
          </p:nvSpPr>
          <p:spPr>
            <a:xfrm>
              <a:off x="6696808" y="1100629"/>
              <a:ext cx="10990383" cy="11514742"/>
            </a:xfrm>
            <a:custGeom>
              <a:avLst/>
              <a:gdLst/>
              <a:ahLst/>
              <a:cxnLst/>
              <a:rect l="l" t="t" r="r" b="b"/>
              <a:pathLst>
                <a:path w="10990383" h="11514742">
                  <a:moveTo>
                    <a:pt x="8792" y="5757371"/>
                  </a:moveTo>
                  <a:cubicBezTo>
                    <a:pt x="0" y="7723318"/>
                    <a:pt x="1043775" y="9543701"/>
                    <a:pt x="2744885" y="10529222"/>
                  </a:cubicBezTo>
                  <a:cubicBezTo>
                    <a:pt x="4445995" y="11514742"/>
                    <a:pt x="6544390" y="11514742"/>
                    <a:pt x="8245500" y="10529222"/>
                  </a:cubicBezTo>
                  <a:cubicBezTo>
                    <a:pt x="9946609" y="9543701"/>
                    <a:pt x="10990384" y="7723318"/>
                    <a:pt x="10981592" y="5757371"/>
                  </a:cubicBezTo>
                  <a:cubicBezTo>
                    <a:pt x="10990384" y="3791424"/>
                    <a:pt x="9946609" y="1971041"/>
                    <a:pt x="8245500" y="985520"/>
                  </a:cubicBezTo>
                  <a:cubicBezTo>
                    <a:pt x="6544390" y="0"/>
                    <a:pt x="4445995" y="0"/>
                    <a:pt x="2744885" y="985520"/>
                  </a:cubicBezTo>
                  <a:cubicBezTo>
                    <a:pt x="1043775" y="1971041"/>
                    <a:pt x="0" y="3791424"/>
                    <a:pt x="8792" y="575737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038153" y="0"/>
            <a:ext cx="4393457" cy="839228"/>
            <a:chOff x="0" y="0"/>
            <a:chExt cx="1157124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089434" y="-189472"/>
            <a:ext cx="2664422" cy="1218172"/>
            <a:chOff x="0" y="0"/>
            <a:chExt cx="483446" cy="22103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2F59BB1C-4959-161C-9610-416413C8F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586" y="-1430978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B9E3E3B3-7F69-F99C-5030-A41122F22FD7}"/>
              </a:ext>
            </a:extLst>
          </p:cNvPr>
          <p:cNvGrpSpPr/>
          <p:nvPr/>
        </p:nvGrpSpPr>
        <p:grpSpPr>
          <a:xfrm>
            <a:off x="6398670" y="2180742"/>
            <a:ext cx="11737873" cy="1256939"/>
            <a:chOff x="-381978" y="-1414530"/>
            <a:chExt cx="14914193" cy="1675920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333B82DB-00A4-6CC0-CECF-8488289F44F2}"/>
                </a:ext>
              </a:extLst>
            </p:cNvPr>
            <p:cNvSpPr txBox="1"/>
            <p:nvPr/>
          </p:nvSpPr>
          <p:spPr>
            <a:xfrm>
              <a:off x="-323808" y="-1414530"/>
              <a:ext cx="14856023" cy="62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en-US" sz="32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 2:</a:t>
              </a: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909CBD26-53D3-08EE-AF63-543E9AA72F38}"/>
                </a:ext>
              </a:extLst>
            </p:cNvPr>
            <p:cNvSpPr txBox="1"/>
            <p:nvPr/>
          </p:nvSpPr>
          <p:spPr>
            <a:xfrm>
              <a:off x="-381978" y="-388361"/>
              <a:ext cx="14848989" cy="6497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 dựng ứng dụng hoạt động trên thiết bị di động</a:t>
              </a:r>
              <a:endParaRPr lang="en-US" sz="2900" spc="-58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6">
            <a:extLst>
              <a:ext uri="{FF2B5EF4-FFF2-40B4-BE49-F238E27FC236}">
                <a16:creationId xmlns:a16="http://schemas.microsoft.com/office/drawing/2014/main" id="{914EEB5A-EA6E-D114-209D-507E144005B7}"/>
              </a:ext>
            </a:extLst>
          </p:cNvPr>
          <p:cNvGrpSpPr/>
          <p:nvPr/>
        </p:nvGrpSpPr>
        <p:grpSpPr>
          <a:xfrm>
            <a:off x="6460552" y="3953624"/>
            <a:ext cx="11737873" cy="2231565"/>
            <a:chOff x="-381978" y="-1414530"/>
            <a:chExt cx="14914193" cy="2975422"/>
          </a:xfrm>
        </p:grpSpPr>
        <p:sp>
          <p:nvSpPr>
            <p:cNvPr id="46" name="TextBox 7">
              <a:extLst>
                <a:ext uri="{FF2B5EF4-FFF2-40B4-BE49-F238E27FC236}">
                  <a16:creationId xmlns:a16="http://schemas.microsoft.com/office/drawing/2014/main" id="{29BA09B0-F8F6-86E2-8570-D53160B299FD}"/>
                </a:ext>
              </a:extLst>
            </p:cNvPr>
            <p:cNvSpPr txBox="1"/>
            <p:nvPr/>
          </p:nvSpPr>
          <p:spPr>
            <a:xfrm>
              <a:off x="-323808" y="-1414530"/>
              <a:ext cx="14856023" cy="62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en-US" sz="32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 3:</a:t>
              </a:r>
            </a:p>
          </p:txBody>
        </p:sp>
        <p:sp>
          <p:nvSpPr>
            <p:cNvPr id="47" name="TextBox 8">
              <a:extLst>
                <a:ext uri="{FF2B5EF4-FFF2-40B4-BE49-F238E27FC236}">
                  <a16:creationId xmlns:a16="http://schemas.microsoft.com/office/drawing/2014/main" id="{1CABA394-487F-46C6-B0BF-ECCD378E4A29}"/>
                </a:ext>
              </a:extLst>
            </p:cNvPr>
            <p:cNvSpPr txBox="1"/>
            <p:nvPr/>
          </p:nvSpPr>
          <p:spPr>
            <a:xfrm>
              <a:off x="-381978" y="-388361"/>
              <a:ext cx="14848989" cy="19492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 dựng dựng hệ thống phần mềm quan lý đài truyền thanh thông minh thu thập, tổng hợp , phân tích, quản lý dữ liệu đánh giá hoạt động đài truyền thanh thông minh </a:t>
              </a:r>
              <a:endParaRPr lang="en-US" sz="2900" spc="-58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6">
            <a:extLst>
              <a:ext uri="{FF2B5EF4-FFF2-40B4-BE49-F238E27FC236}">
                <a16:creationId xmlns:a16="http://schemas.microsoft.com/office/drawing/2014/main" id="{9A21CD1A-15AB-7172-0B5A-86D1801C6A2C}"/>
              </a:ext>
            </a:extLst>
          </p:cNvPr>
          <p:cNvGrpSpPr/>
          <p:nvPr/>
        </p:nvGrpSpPr>
        <p:grpSpPr>
          <a:xfrm>
            <a:off x="6460552" y="6598632"/>
            <a:ext cx="11737873" cy="1744252"/>
            <a:chOff x="-381978" y="-1414530"/>
            <a:chExt cx="14914193" cy="2325671"/>
          </a:xfrm>
        </p:grpSpPr>
        <p:sp>
          <p:nvSpPr>
            <p:cNvPr id="49" name="TextBox 7">
              <a:extLst>
                <a:ext uri="{FF2B5EF4-FFF2-40B4-BE49-F238E27FC236}">
                  <a16:creationId xmlns:a16="http://schemas.microsoft.com/office/drawing/2014/main" id="{0D657A81-499F-7150-BC4D-C4AE70A34B99}"/>
                </a:ext>
              </a:extLst>
            </p:cNvPr>
            <p:cNvSpPr txBox="1"/>
            <p:nvPr/>
          </p:nvSpPr>
          <p:spPr>
            <a:xfrm>
              <a:off x="-323808" y="-1414530"/>
              <a:ext cx="14856023" cy="62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en-US" sz="32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 4:</a:t>
              </a:r>
            </a:p>
          </p:txBody>
        </p:sp>
        <p:sp>
          <p:nvSpPr>
            <p:cNvPr id="50" name="TextBox 8">
              <a:extLst>
                <a:ext uri="{FF2B5EF4-FFF2-40B4-BE49-F238E27FC236}">
                  <a16:creationId xmlns:a16="http://schemas.microsoft.com/office/drawing/2014/main" id="{8A3CBF29-0B96-F1A1-6FB2-567F44253C34}"/>
                </a:ext>
              </a:extLst>
            </p:cNvPr>
            <p:cNvSpPr txBox="1"/>
            <p:nvPr/>
          </p:nvSpPr>
          <p:spPr>
            <a:xfrm>
              <a:off x="-381978" y="-388361"/>
              <a:ext cx="14848989" cy="12995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Nâng cao hoạt động ứng dụng CNTT-VT cho đội ngủ cán bộ phụ trách công tác truyền thanh cơ sỏ</a:t>
              </a:r>
              <a:endParaRPr lang="en-US" sz="2900" spc="-58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6">
            <a:extLst>
              <a:ext uri="{FF2B5EF4-FFF2-40B4-BE49-F238E27FC236}">
                <a16:creationId xmlns:a16="http://schemas.microsoft.com/office/drawing/2014/main" id="{4B3A04A7-E924-E16F-6F5D-84B628A287FE}"/>
              </a:ext>
            </a:extLst>
          </p:cNvPr>
          <p:cNvGrpSpPr/>
          <p:nvPr/>
        </p:nvGrpSpPr>
        <p:grpSpPr>
          <a:xfrm>
            <a:off x="6475464" y="8571133"/>
            <a:ext cx="11737873" cy="1256939"/>
            <a:chOff x="-381978" y="-1414530"/>
            <a:chExt cx="14914193" cy="1675920"/>
          </a:xfrm>
        </p:grpSpPr>
        <p:sp>
          <p:nvSpPr>
            <p:cNvPr id="52" name="TextBox 7">
              <a:extLst>
                <a:ext uri="{FF2B5EF4-FFF2-40B4-BE49-F238E27FC236}">
                  <a16:creationId xmlns:a16="http://schemas.microsoft.com/office/drawing/2014/main" id="{5D14EA8B-7670-5638-FFF4-EE27684C6E4F}"/>
                </a:ext>
              </a:extLst>
            </p:cNvPr>
            <p:cNvSpPr txBox="1"/>
            <p:nvPr/>
          </p:nvSpPr>
          <p:spPr>
            <a:xfrm>
              <a:off x="-323808" y="-1414530"/>
              <a:ext cx="14856023" cy="62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en-US" sz="3200" b="1" i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 4:</a:t>
              </a:r>
            </a:p>
          </p:txBody>
        </p:sp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F76CCAF2-F47F-10F6-4E55-7171C9AF5708}"/>
                </a:ext>
              </a:extLst>
            </p:cNvPr>
            <p:cNvSpPr txBox="1"/>
            <p:nvPr/>
          </p:nvSpPr>
          <p:spPr>
            <a:xfrm>
              <a:off x="-381978" y="-388361"/>
              <a:ext cx="14848989" cy="6497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770"/>
                </a:lnSpc>
              </a:pPr>
              <a:r>
                <a:rPr lang="en-US" sz="3200" spc="-58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Tuyên truyền phổ biến các ứng dụng CNTT-VT trong lĩnh vực TTCS</a:t>
              </a:r>
              <a:endParaRPr lang="en-US" sz="2900" spc="-58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78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57431">
            <a:off x="6958657" y="4337305"/>
            <a:ext cx="17016201" cy="6180151"/>
          </a:xfrm>
          <a:custGeom>
            <a:avLst/>
            <a:gdLst/>
            <a:ahLst/>
            <a:cxnLst/>
            <a:rect l="l" t="t" r="r" b="b"/>
            <a:pathLst>
              <a:path w="17016201" h="6180151">
                <a:moveTo>
                  <a:pt x="0" y="0"/>
                </a:moveTo>
                <a:lnTo>
                  <a:pt x="17016202" y="0"/>
                </a:lnTo>
                <a:lnTo>
                  <a:pt x="17016202" y="6180151"/>
                </a:lnTo>
                <a:lnTo>
                  <a:pt x="0" y="6180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642343" y="7183858"/>
            <a:ext cx="616957" cy="2078970"/>
            <a:chOff x="0" y="0"/>
            <a:chExt cx="822610" cy="2771960"/>
          </a:xfrm>
        </p:grpSpPr>
        <p:sp>
          <p:nvSpPr>
            <p:cNvPr id="4" name="AutoShape 4"/>
            <p:cNvSpPr/>
            <p:nvPr/>
          </p:nvSpPr>
          <p:spPr>
            <a:xfrm>
              <a:off x="759110" y="0"/>
              <a:ext cx="63500" cy="1767642"/>
            </a:xfrm>
            <a:prstGeom prst="rect">
              <a:avLst/>
            </a:prstGeom>
            <a:solidFill>
              <a:srgbClr val="57FF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10295"/>
              <a:ext cx="822610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64"/>
                </a:lnSpc>
              </a:pPr>
              <a:r>
                <a:rPr lang="en-US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742734" y="1173361"/>
            <a:ext cx="1239454" cy="1097480"/>
          </a:xfrm>
          <a:custGeom>
            <a:avLst/>
            <a:gdLst/>
            <a:ahLst/>
            <a:cxnLst/>
            <a:rect l="l" t="t" r="r" b="b"/>
            <a:pathLst>
              <a:path w="1239454" h="1097480">
                <a:moveTo>
                  <a:pt x="0" y="0"/>
                </a:moveTo>
                <a:lnTo>
                  <a:pt x="1239454" y="0"/>
                </a:lnTo>
                <a:lnTo>
                  <a:pt x="1239454" y="1097480"/>
                </a:lnTo>
                <a:lnTo>
                  <a:pt x="0" y="1097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73481" y="4388319"/>
            <a:ext cx="836722" cy="836722"/>
          </a:xfrm>
          <a:custGeom>
            <a:avLst/>
            <a:gdLst/>
            <a:ahLst/>
            <a:cxnLst/>
            <a:rect l="l" t="t" r="r" b="b"/>
            <a:pathLst>
              <a:path w="836722" h="836722">
                <a:moveTo>
                  <a:pt x="0" y="0"/>
                </a:moveTo>
                <a:lnTo>
                  <a:pt x="836722" y="0"/>
                </a:lnTo>
                <a:lnTo>
                  <a:pt x="836722" y="836722"/>
                </a:lnTo>
                <a:lnTo>
                  <a:pt x="0" y="836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73481" y="5876168"/>
            <a:ext cx="1066798" cy="1066798"/>
          </a:xfrm>
          <a:custGeom>
            <a:avLst/>
            <a:gdLst/>
            <a:ahLst/>
            <a:cxnLst/>
            <a:rect l="l" t="t" r="r" b="b"/>
            <a:pathLst>
              <a:path w="1066798" h="1066798">
                <a:moveTo>
                  <a:pt x="0" y="0"/>
                </a:moveTo>
                <a:lnTo>
                  <a:pt x="1066798" y="0"/>
                </a:lnTo>
                <a:lnTo>
                  <a:pt x="1066798" y="1066797"/>
                </a:lnTo>
                <a:lnTo>
                  <a:pt x="0" y="1066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2713" y="7533515"/>
            <a:ext cx="1768333" cy="1157455"/>
          </a:xfrm>
          <a:custGeom>
            <a:avLst/>
            <a:gdLst/>
            <a:ahLst/>
            <a:cxnLst/>
            <a:rect l="l" t="t" r="r" b="b"/>
            <a:pathLst>
              <a:path w="1768333" h="1157455">
                <a:moveTo>
                  <a:pt x="0" y="0"/>
                </a:moveTo>
                <a:lnTo>
                  <a:pt x="1768334" y="0"/>
                </a:lnTo>
                <a:lnTo>
                  <a:pt x="1768334" y="1157455"/>
                </a:lnTo>
                <a:lnTo>
                  <a:pt x="0" y="11574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67584" y="8938743"/>
            <a:ext cx="1043985" cy="1043985"/>
          </a:xfrm>
          <a:custGeom>
            <a:avLst/>
            <a:gdLst/>
            <a:ahLst/>
            <a:cxnLst/>
            <a:rect l="l" t="t" r="r" b="b"/>
            <a:pathLst>
              <a:path w="1043985" h="1043985">
                <a:moveTo>
                  <a:pt x="0" y="0"/>
                </a:moveTo>
                <a:lnTo>
                  <a:pt x="1043985" y="0"/>
                </a:lnTo>
                <a:lnTo>
                  <a:pt x="1043985" y="1043986"/>
                </a:lnTo>
                <a:lnTo>
                  <a:pt x="0" y="1043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849000" y="2747929"/>
            <a:ext cx="885684" cy="972307"/>
          </a:xfrm>
          <a:custGeom>
            <a:avLst/>
            <a:gdLst/>
            <a:ahLst/>
            <a:cxnLst/>
            <a:rect l="l" t="t" r="r" b="b"/>
            <a:pathLst>
              <a:path w="885684" h="972307">
                <a:moveTo>
                  <a:pt x="0" y="0"/>
                </a:moveTo>
                <a:lnTo>
                  <a:pt x="885684" y="0"/>
                </a:lnTo>
                <a:lnTo>
                  <a:pt x="885684" y="972307"/>
                </a:lnTo>
                <a:lnTo>
                  <a:pt x="0" y="9723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590497" y="429568"/>
            <a:ext cx="780682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72"/>
              </a:lnSpc>
            </a:pPr>
            <a:r>
              <a:rPr lang="en-US" sz="6000" b="1" i="1" spc="-156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000" b="1" i="1" spc="-156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spc="-156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000" b="1" i="1" spc="-156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spc="-156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6000" b="1" i="1" spc="-156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spc="-156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6000" b="1" i="1" spc="-156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spc="-156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000" b="1" i="1" spc="-156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355308" y="2894588"/>
            <a:ext cx="8534024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mật hệ thống theo cấp độ</a:t>
            </a:r>
          </a:p>
          <a:p>
            <a:pPr>
              <a:lnSpc>
                <a:spcPts val="4290"/>
              </a:lnSpc>
            </a:pPr>
            <a:endParaRPr lang="en-US" sz="3600" spc="-66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291046" y="1411099"/>
            <a:ext cx="7644555" cy="11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FM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3600" spc="-66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290"/>
              </a:lnSpc>
            </a:pPr>
            <a:endParaRPr lang="en-US" sz="3600" spc="-66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443243" y="4556793"/>
            <a:ext cx="13507577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webserver </a:t>
            </a:r>
          </a:p>
          <a:p>
            <a:pPr>
              <a:lnSpc>
                <a:spcPts val="4290"/>
              </a:lnSpc>
            </a:pPr>
            <a:endParaRPr lang="en-US" sz="3600" spc="-66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371122" y="6104116"/>
            <a:ext cx="10654292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600" spc="-66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290"/>
              </a:lnSpc>
            </a:pPr>
            <a:endParaRPr lang="en-US" sz="3600" spc="-66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348374" y="7749183"/>
            <a:ext cx="91156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4.0: IoT, AI, Solar,…</a:t>
            </a:r>
          </a:p>
          <a:p>
            <a:pPr>
              <a:lnSpc>
                <a:spcPts val="4290"/>
              </a:lnSpc>
            </a:pPr>
            <a:endParaRPr lang="en-US" sz="3600" spc="-66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335827" y="9385171"/>
            <a:ext cx="11904173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3600" spc="-66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spc="-6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thích the các công văn của BTTTT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1038153" y="0"/>
            <a:ext cx="4393457" cy="839228"/>
            <a:chOff x="0" y="0"/>
            <a:chExt cx="1157124" cy="2210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995129" y="-123140"/>
            <a:ext cx="2664422" cy="1218172"/>
            <a:chOff x="0" y="0"/>
            <a:chExt cx="483446" cy="22103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E83F9B09-7C82-74F6-8353-DCD961A25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7" b="41122"/>
          <a:stretch/>
        </p:blipFill>
        <p:spPr bwMode="auto">
          <a:xfrm>
            <a:off x="1337180" y="3577216"/>
            <a:ext cx="17889130" cy="261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75384">
            <a:off x="6952751" y="5728167"/>
            <a:ext cx="17016201" cy="6180151"/>
          </a:xfrm>
          <a:custGeom>
            <a:avLst/>
            <a:gdLst/>
            <a:ahLst/>
            <a:cxnLst/>
            <a:rect l="l" t="t" r="r" b="b"/>
            <a:pathLst>
              <a:path w="17016201" h="6180151">
                <a:moveTo>
                  <a:pt x="0" y="0"/>
                </a:moveTo>
                <a:lnTo>
                  <a:pt x="17016201" y="0"/>
                </a:lnTo>
                <a:lnTo>
                  <a:pt x="17016201" y="6180151"/>
                </a:lnTo>
                <a:lnTo>
                  <a:pt x="0" y="61801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30281" y="6002118"/>
            <a:ext cx="1396866" cy="965402"/>
          </a:xfrm>
          <a:custGeom>
            <a:avLst/>
            <a:gdLst/>
            <a:ahLst/>
            <a:cxnLst/>
            <a:rect l="l" t="t" r="r" b="b"/>
            <a:pathLst>
              <a:path w="1600683" h="1199057">
                <a:moveTo>
                  <a:pt x="0" y="0"/>
                </a:moveTo>
                <a:lnTo>
                  <a:pt x="1600682" y="0"/>
                </a:lnTo>
                <a:lnTo>
                  <a:pt x="1600682" y="1199057"/>
                </a:lnTo>
                <a:lnTo>
                  <a:pt x="0" y="1199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381068" y="6396464"/>
            <a:ext cx="1226424" cy="1120396"/>
          </a:xfrm>
          <a:custGeom>
            <a:avLst/>
            <a:gdLst/>
            <a:ahLst/>
            <a:cxnLst/>
            <a:rect l="l" t="t" r="r" b="b"/>
            <a:pathLst>
              <a:path w="1514291" h="1345826">
                <a:moveTo>
                  <a:pt x="0" y="0"/>
                </a:moveTo>
                <a:lnTo>
                  <a:pt x="1514290" y="0"/>
                </a:lnTo>
                <a:lnTo>
                  <a:pt x="1514290" y="1345826"/>
                </a:lnTo>
                <a:lnTo>
                  <a:pt x="0" y="1345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1828" y="8477490"/>
            <a:ext cx="1193049" cy="1193049"/>
          </a:xfrm>
          <a:custGeom>
            <a:avLst/>
            <a:gdLst/>
            <a:ahLst/>
            <a:cxnLst/>
            <a:rect l="l" t="t" r="r" b="b"/>
            <a:pathLst>
              <a:path w="1193049" h="1193049">
                <a:moveTo>
                  <a:pt x="0" y="0"/>
                </a:moveTo>
                <a:lnTo>
                  <a:pt x="1193048" y="0"/>
                </a:lnTo>
                <a:lnTo>
                  <a:pt x="1193048" y="1193049"/>
                </a:lnTo>
                <a:lnTo>
                  <a:pt x="0" y="11930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44203" y="2160490"/>
            <a:ext cx="848673" cy="848673"/>
          </a:xfrm>
          <a:custGeom>
            <a:avLst/>
            <a:gdLst/>
            <a:ahLst/>
            <a:cxnLst/>
            <a:rect l="l" t="t" r="r" b="b"/>
            <a:pathLst>
              <a:path w="848673" h="848673">
                <a:moveTo>
                  <a:pt x="0" y="0"/>
                </a:moveTo>
                <a:lnTo>
                  <a:pt x="848673" y="0"/>
                </a:lnTo>
                <a:lnTo>
                  <a:pt x="848673" y="848673"/>
                </a:lnTo>
                <a:lnTo>
                  <a:pt x="0" y="8486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323026" y="4227448"/>
            <a:ext cx="1056539" cy="975978"/>
          </a:xfrm>
          <a:custGeom>
            <a:avLst/>
            <a:gdLst/>
            <a:ahLst/>
            <a:cxnLst/>
            <a:rect l="l" t="t" r="r" b="b"/>
            <a:pathLst>
              <a:path w="1056539" h="975978">
                <a:moveTo>
                  <a:pt x="0" y="0"/>
                </a:moveTo>
                <a:lnTo>
                  <a:pt x="1056538" y="0"/>
                </a:lnTo>
                <a:lnTo>
                  <a:pt x="1056538" y="975977"/>
                </a:lnTo>
                <a:lnTo>
                  <a:pt x="0" y="975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240853" y="1931421"/>
            <a:ext cx="1226424" cy="1383467"/>
          </a:xfrm>
          <a:custGeom>
            <a:avLst/>
            <a:gdLst/>
            <a:ahLst/>
            <a:cxnLst/>
            <a:rect l="l" t="t" r="r" b="b"/>
            <a:pathLst>
              <a:path w="1383467" h="1383467">
                <a:moveTo>
                  <a:pt x="0" y="0"/>
                </a:moveTo>
                <a:lnTo>
                  <a:pt x="1383467" y="0"/>
                </a:lnTo>
                <a:lnTo>
                  <a:pt x="1383467" y="1383467"/>
                </a:lnTo>
                <a:lnTo>
                  <a:pt x="0" y="13834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381068" y="8709898"/>
            <a:ext cx="1087803" cy="108780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57793" y="3555087"/>
            <a:ext cx="1016281" cy="152824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1"/>
          <p:cNvSpPr txBox="1"/>
          <p:nvPr/>
        </p:nvSpPr>
        <p:spPr>
          <a:xfrm>
            <a:off x="14198566" y="204506"/>
            <a:ext cx="4116414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880"/>
              </a:lnSpc>
            </a:pPr>
            <a:r>
              <a:rPr lang="en-US" sz="8000" b="1" i="1" spc="-240" err="1">
                <a:solidFill>
                  <a:srgbClr val="C00000"/>
                </a:solidFill>
                <a:latin typeface="Times New Roman"/>
              </a:rPr>
              <a:t>Ưu</a:t>
            </a:r>
            <a:r>
              <a:rPr lang="en-US" sz="8000" b="1" i="1" spc="-24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8000" b="1" i="1" spc="-240" err="1">
                <a:solidFill>
                  <a:srgbClr val="C00000"/>
                </a:solidFill>
                <a:latin typeface="Times New Roman"/>
              </a:rPr>
              <a:t>Điểm</a:t>
            </a:r>
            <a:endParaRPr lang="en-US" sz="8000" b="1" i="1" spc="-24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27147" y="3989801"/>
            <a:ext cx="5308882" cy="1064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89"/>
              </a:lnSpc>
            </a:pPr>
            <a:r>
              <a:rPr lang="en-US" sz="3500" spc="-65" err="1">
                <a:solidFill>
                  <a:srgbClr val="000000"/>
                </a:solidFill>
                <a:latin typeface="Times New Roman"/>
              </a:rPr>
              <a:t>Mã</a:t>
            </a:r>
            <a:r>
              <a:rPr lang="en-US" sz="3500" spc="-65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5" err="1">
                <a:solidFill>
                  <a:srgbClr val="000000"/>
                </a:solidFill>
                <a:latin typeface="Times New Roman"/>
              </a:rPr>
              <a:t>hóa</a:t>
            </a:r>
            <a:r>
              <a:rPr lang="en-US" sz="3500" spc="-65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5" err="1">
                <a:solidFill>
                  <a:srgbClr val="000000"/>
                </a:solidFill>
                <a:latin typeface="Times New Roman"/>
              </a:rPr>
              <a:t>thông</a:t>
            </a:r>
            <a:r>
              <a:rPr lang="en-US" sz="3500" spc="-65">
                <a:solidFill>
                  <a:srgbClr val="000000"/>
                </a:solidFill>
                <a:latin typeface="Times New Roman"/>
              </a:rPr>
              <a:t> tin </a:t>
            </a:r>
            <a:r>
              <a:rPr lang="en-US" sz="3500" spc="-65" err="1">
                <a:solidFill>
                  <a:srgbClr val="000000"/>
                </a:solidFill>
                <a:latin typeface="Times New Roman"/>
              </a:rPr>
              <a:t>trên</a:t>
            </a:r>
            <a:r>
              <a:rPr lang="en-US" sz="3500" spc="-65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5" err="1">
                <a:solidFill>
                  <a:srgbClr val="000000"/>
                </a:solidFill>
                <a:latin typeface="Times New Roman"/>
              </a:rPr>
              <a:t>đường</a:t>
            </a:r>
            <a:r>
              <a:rPr lang="en-US" sz="3500" spc="-65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5" err="1">
                <a:solidFill>
                  <a:srgbClr val="000000"/>
                </a:solidFill>
                <a:latin typeface="Times New Roman"/>
              </a:rPr>
              <a:t>truyền</a:t>
            </a:r>
            <a:r>
              <a:rPr lang="en-US" sz="3500" spc="-65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5" err="1">
                <a:solidFill>
                  <a:srgbClr val="000000"/>
                </a:solidFill>
                <a:latin typeface="Times New Roman"/>
              </a:rPr>
              <a:t>riêng</a:t>
            </a:r>
            <a:endParaRPr lang="en-US" sz="3500" spc="-65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55523" y="5703595"/>
            <a:ext cx="5153556" cy="222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Chất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lượng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âm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thanh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tốt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hơn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không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bị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ảnh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hưởng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bởi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thời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tiết</a:t>
            </a:r>
            <a:endParaRPr lang="en-US" sz="3500" spc="-66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4290"/>
              </a:lnSpc>
            </a:pPr>
            <a:endParaRPr lang="en-US" sz="3500" spc="-66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772820" y="6044412"/>
            <a:ext cx="5775508" cy="1615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Mỗi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cụm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loa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có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thể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phát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nội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dung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khác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nhau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tại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cùng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1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thời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điểm</a:t>
            </a:r>
            <a:endParaRPr lang="en-US" sz="3500" spc="-66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4290"/>
              </a:lnSpc>
            </a:pPr>
            <a:endParaRPr lang="en-US" sz="3500" spc="-66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47489" y="8561201"/>
            <a:ext cx="5061590" cy="1615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Không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hạn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số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lượng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cụm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loa</a:t>
            </a:r>
          </a:p>
          <a:p>
            <a:pPr algn="just">
              <a:lnSpc>
                <a:spcPts val="4290"/>
              </a:lnSpc>
            </a:pPr>
            <a:endParaRPr lang="en-US" sz="3500" spc="-66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757786" y="2043128"/>
            <a:ext cx="5378243" cy="1615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Phát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thanh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không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dây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trên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nền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tảng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3G/4G</a:t>
            </a:r>
          </a:p>
          <a:p>
            <a:pPr algn="just">
              <a:lnSpc>
                <a:spcPts val="4290"/>
              </a:lnSpc>
            </a:pPr>
            <a:endParaRPr lang="en-US" sz="3500" spc="-66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644963" y="4130254"/>
            <a:ext cx="5775508" cy="1615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Giám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sát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tình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trạng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hoạt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động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đặt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lịch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phát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tự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động</a:t>
            </a:r>
            <a:endParaRPr lang="en-US" sz="3500" spc="-66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4290"/>
              </a:lnSpc>
            </a:pPr>
            <a:endParaRPr lang="en-US" sz="3500" spc="-66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607492" y="2023224"/>
            <a:ext cx="5775508" cy="2173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Tiện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ích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chuyển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đổi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văn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bản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thành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giọng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nói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theo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từng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vùng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miền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 algn="just">
              <a:lnSpc>
                <a:spcPts val="4290"/>
              </a:lnSpc>
            </a:pPr>
            <a:endParaRPr lang="en-US" sz="3500" spc="-66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788636" y="8633745"/>
            <a:ext cx="5594363" cy="1615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Vị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trí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làm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việc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linh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hoạt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mọi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lúc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mọi</a:t>
            </a:r>
            <a:r>
              <a:rPr lang="en-US" sz="3500" spc="-66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500" spc="-66" err="1">
                <a:solidFill>
                  <a:srgbClr val="000000"/>
                </a:solidFill>
                <a:latin typeface="Times New Roman"/>
              </a:rPr>
              <a:t>nơi</a:t>
            </a:r>
            <a:endParaRPr lang="en-US" sz="3500" spc="-66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ts val="4290"/>
              </a:lnSpc>
            </a:pPr>
            <a:endParaRPr lang="en-US" sz="3500" spc="-66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-1038153" y="0"/>
            <a:ext cx="4393457" cy="839228"/>
            <a:chOff x="0" y="0"/>
            <a:chExt cx="1157124" cy="2210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479025" y="-189472"/>
            <a:ext cx="2664422" cy="1218172"/>
            <a:chOff x="0" y="0"/>
            <a:chExt cx="483446" cy="22103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089434" y="-189472"/>
            <a:ext cx="2664422" cy="1218172"/>
            <a:chOff x="0" y="0"/>
            <a:chExt cx="483446" cy="22103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A3E5FF5F-DB97-DC00-E6DD-98C4C79A1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7" b="41122"/>
          <a:stretch/>
        </p:blipFill>
        <p:spPr bwMode="auto">
          <a:xfrm>
            <a:off x="-48126" y="4213801"/>
            <a:ext cx="17889130" cy="261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40689" y="460351"/>
            <a:ext cx="4393457" cy="839228"/>
            <a:chOff x="0" y="0"/>
            <a:chExt cx="1157124" cy="2210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233680" y="9258300"/>
            <a:ext cx="2602215" cy="1189731"/>
            <a:chOff x="0" y="0"/>
            <a:chExt cx="483446" cy="2210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089434" y="-189472"/>
            <a:ext cx="2664422" cy="1218172"/>
            <a:chOff x="0" y="0"/>
            <a:chExt cx="483446" cy="2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34062" y="8782666"/>
            <a:ext cx="2003649" cy="2003649"/>
          </a:xfrm>
          <a:prstGeom prst="rect">
            <a:avLst/>
          </a:prstGeom>
        </p:spPr>
      </p:pic>
      <p:sp>
        <p:nvSpPr>
          <p:cNvPr id="60" name="TextBox 60"/>
          <p:cNvSpPr txBox="1"/>
          <p:nvPr/>
        </p:nvSpPr>
        <p:spPr>
          <a:xfrm>
            <a:off x="10065216" y="701338"/>
            <a:ext cx="9029182" cy="823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HỆ THỐNG</a:t>
            </a: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12D5A67D-2BED-5B1E-41F5-01757A0D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557" y="-1340565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9392F88-47FB-90C3-A634-BA96744F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70" y="1765884"/>
            <a:ext cx="15342631" cy="8187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53856" y="312233"/>
            <a:ext cx="2460511" cy="839228"/>
            <a:chOff x="0" y="0"/>
            <a:chExt cx="1157124" cy="2210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27014" y="9447772"/>
            <a:ext cx="4393457" cy="839228"/>
            <a:chOff x="0" y="0"/>
            <a:chExt cx="1157124" cy="221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7125" cy="221031"/>
            </a:xfrm>
            <a:custGeom>
              <a:avLst/>
              <a:gdLst/>
              <a:ahLst/>
              <a:cxnLst/>
              <a:rect l="l" t="t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233680" y="9258300"/>
            <a:ext cx="2602215" cy="1189731"/>
            <a:chOff x="0" y="0"/>
            <a:chExt cx="483446" cy="2210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089434" y="-189472"/>
            <a:ext cx="2664422" cy="1218172"/>
            <a:chOff x="0" y="0"/>
            <a:chExt cx="483446" cy="2210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54601" y="9258300"/>
            <a:ext cx="2664422" cy="1218172"/>
            <a:chOff x="0" y="0"/>
            <a:chExt cx="483446" cy="2210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3446" cy="221031"/>
            </a:xfrm>
            <a:custGeom>
              <a:avLst/>
              <a:gdLst/>
              <a:ahLst/>
              <a:cxnLst/>
              <a:rect l="l" t="t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34062" y="8782666"/>
            <a:ext cx="2003649" cy="2003649"/>
          </a:xfrm>
          <a:prstGeom prst="rect">
            <a:avLst/>
          </a:prstGeom>
        </p:spPr>
      </p:pic>
      <p:sp>
        <p:nvSpPr>
          <p:cNvPr id="60" name="TextBox 60"/>
          <p:cNvSpPr txBox="1"/>
          <p:nvPr/>
        </p:nvSpPr>
        <p:spPr>
          <a:xfrm>
            <a:off x="9144000" y="456765"/>
            <a:ext cx="902918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HỆ THỐNG KẾT HỢP VỚI HỆ THỐNG TRUYỀN THANH HIỆN TẠI</a:t>
            </a: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12D5A67D-2BED-5B1E-41F5-01757A0D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557" y="-1340565"/>
            <a:ext cx="7657593" cy="41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C7F9C8B6-91FF-9E17-61AE-8BF9167C0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016" y="1577678"/>
            <a:ext cx="14590585" cy="8495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0438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1621</Words>
  <Application>Microsoft Office PowerPoint</Application>
  <PresentationFormat>Custom</PresentationFormat>
  <Paragraphs>188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Times New Roman</vt:lpstr>
      <vt:lpstr>Calibri</vt:lpstr>
      <vt:lpstr>HK Grotesk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Huấn_SCTV</dc:title>
  <dc:creator>Lynkㅤ</dc:creator>
  <cp:lastModifiedBy>Windows 10</cp:lastModifiedBy>
  <cp:revision>22</cp:revision>
  <dcterms:created xsi:type="dcterms:W3CDTF">2006-08-16T00:00:00Z</dcterms:created>
  <dcterms:modified xsi:type="dcterms:W3CDTF">2024-04-03T07:26:09Z</dcterms:modified>
  <dc:identifier>DAFma5fOacw</dc:identifier>
</cp:coreProperties>
</file>