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2" r:id="rId4"/>
    <p:sldId id="272" r:id="rId5"/>
    <p:sldId id="274" r:id="rId6"/>
    <p:sldId id="278" r:id="rId7"/>
    <p:sldId id="280" r:id="rId8"/>
    <p:sldId id="279" r:id="rId9"/>
    <p:sldId id="281" r:id="rId10"/>
    <p:sldId id="277"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CF36CE-183F-4E22-A018-4DE647D2343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35187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F36CE-183F-4E22-A018-4DE647D2343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217454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F36CE-183F-4E22-A018-4DE647D2343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350140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alpha val="36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833"/>
            <a:ext cx="12192000" cy="6844167"/>
          </a:xfrm>
          <a:prstGeom prst="rect">
            <a:avLst/>
          </a:prstGeom>
        </p:spPr>
      </p:pic>
      <p:grpSp>
        <p:nvGrpSpPr>
          <p:cNvPr id="10" name="Group 9"/>
          <p:cNvGrpSpPr/>
          <p:nvPr userDrawn="1"/>
        </p:nvGrpSpPr>
        <p:grpSpPr>
          <a:xfrm>
            <a:off x="6727713" y="6574904"/>
            <a:ext cx="609067" cy="83660"/>
            <a:chOff x="6394109" y="6511019"/>
            <a:chExt cx="609067" cy="83660"/>
          </a:xfrm>
        </p:grpSpPr>
        <p:sp>
          <p:nvSpPr>
            <p:cNvPr id="8" name="Rectangle 7"/>
            <p:cNvSpPr/>
            <p:nvPr userDrawn="1"/>
          </p:nvSpPr>
          <p:spPr>
            <a:xfrm>
              <a:off x="6394109" y="6548960"/>
              <a:ext cx="427055"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userDrawn="1"/>
          </p:nvSpPr>
          <p:spPr>
            <a:xfrm>
              <a:off x="6821163" y="6511019"/>
              <a:ext cx="182013" cy="83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Slide Number Placeholder 5"/>
          <p:cNvSpPr txBox="1">
            <a:spLocks/>
          </p:cNvSpPr>
          <p:nvPr userDrawn="1"/>
        </p:nvSpPr>
        <p:spPr>
          <a:xfrm>
            <a:off x="9147750" y="639372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684890-73A5-495A-A70A-B7FD2FC028BF}" type="slidenum">
              <a:rPr lang="en-US" b="1" smtClean="0">
                <a:solidFill>
                  <a:schemeClr val="bg1"/>
                </a:solidFill>
                <a:latin typeface="Myriad Pro" panose="020B0604020202020204" pitchFamily="34" charset="0"/>
              </a:rPr>
              <a:t>‹#›</a:t>
            </a:fld>
            <a:endParaRPr lang="en-US" b="1">
              <a:solidFill>
                <a:schemeClr val="bg1"/>
              </a:solidFill>
              <a:latin typeface="Myriad Pro" panose="020B0604020202020204" pitchFamily="34" charset="0"/>
            </a:endParaRPr>
          </a:p>
        </p:txBody>
      </p:sp>
      <p:sp>
        <p:nvSpPr>
          <p:cNvPr id="12" name="Footer Placeholder 4"/>
          <p:cNvSpPr txBox="1">
            <a:spLocks/>
          </p:cNvSpPr>
          <p:nvPr userDrawn="1"/>
        </p:nvSpPr>
        <p:spPr>
          <a:xfrm>
            <a:off x="7154766" y="6401610"/>
            <a:ext cx="463961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Myriad Pro" panose="020B0604020202020204" pitchFamily="34" charset="0"/>
              </a:rPr>
              <a:t>TỔNG CÔNG TY GIẢI PHÁP DOANH NGHIỆP VIETTEL | </a:t>
            </a:r>
          </a:p>
        </p:txBody>
      </p:sp>
    </p:spTree>
    <p:extLst>
      <p:ext uri="{BB962C8B-B14F-4D97-AF65-F5344CB8AC3E}">
        <p14:creationId xmlns:p14="http://schemas.microsoft.com/office/powerpoint/2010/main" val="235270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F36CE-183F-4E22-A018-4DE647D2343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47706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F36CE-183F-4E22-A018-4DE647D2343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22861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CF36CE-183F-4E22-A018-4DE647D23435}"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293502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CF36CE-183F-4E22-A018-4DE647D23435}"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144233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CF36CE-183F-4E22-A018-4DE647D23435}"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50159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F36CE-183F-4E22-A018-4DE647D23435}"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391517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CF36CE-183F-4E22-A018-4DE647D23435}"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234395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CF36CE-183F-4E22-A018-4DE647D23435}"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469B4-7943-4571-AF5A-62DB0B681F67}" type="slidenum">
              <a:rPr lang="en-US" smtClean="0"/>
              <a:t>‹#›</a:t>
            </a:fld>
            <a:endParaRPr lang="en-US"/>
          </a:p>
        </p:txBody>
      </p:sp>
    </p:spTree>
    <p:extLst>
      <p:ext uri="{BB962C8B-B14F-4D97-AF65-F5344CB8AC3E}">
        <p14:creationId xmlns:p14="http://schemas.microsoft.com/office/powerpoint/2010/main" val="32539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F36CE-183F-4E22-A018-4DE647D23435}"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469B4-7943-4571-AF5A-62DB0B681F67}" type="slidenum">
              <a:rPr lang="en-US" smtClean="0"/>
              <a:t>‹#›</a:t>
            </a:fld>
            <a:endParaRPr lang="en-US"/>
          </a:p>
        </p:txBody>
      </p:sp>
    </p:spTree>
    <p:extLst>
      <p:ext uri="{BB962C8B-B14F-4D97-AF65-F5344CB8AC3E}">
        <p14:creationId xmlns:p14="http://schemas.microsoft.com/office/powerpoint/2010/main" val="405590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1111111111111111.vsd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Drawing31122222222.vsd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5339E06-139D-4406-B936-7E9C548766A9}"/>
              </a:ext>
            </a:extLst>
          </p:cNvPr>
          <p:cNvSpPr txBox="1"/>
          <p:nvPr/>
        </p:nvSpPr>
        <p:spPr>
          <a:xfrm>
            <a:off x="680621" y="2603917"/>
            <a:ext cx="10830757" cy="1200329"/>
          </a:xfrm>
          <a:prstGeom prst="rect">
            <a:avLst/>
          </a:prstGeom>
          <a:noFill/>
        </p:spPr>
        <p:txBody>
          <a:bodyPr wrap="square" rtlCol="0">
            <a:spAutoFit/>
          </a:bodyPr>
          <a:lstStyle/>
          <a:p>
            <a:pPr algn="ctr"/>
            <a:r>
              <a:rPr lang="en-US" sz="3600" b="1">
                <a:solidFill>
                  <a:schemeClr val="accent4">
                    <a:lumMod val="50000"/>
                  </a:schemeClr>
                </a:solidFill>
                <a:latin typeface="Times New Roman" panose="02020603050405020304" pitchFamily="18" charset="0"/>
                <a:cs typeface="Times New Roman" panose="02020603050405020304" pitchFamily="18" charset="0"/>
              </a:rPr>
              <a:t>KÊNH </a:t>
            </a:r>
            <a:r>
              <a:rPr lang="en-US" sz="3600" b="1" dirty="0">
                <a:solidFill>
                  <a:schemeClr val="accent4">
                    <a:lumMod val="50000"/>
                  </a:schemeClr>
                </a:solidFill>
                <a:latin typeface="Times New Roman" panose="02020603050405020304" pitchFamily="18" charset="0"/>
                <a:cs typeface="Times New Roman" panose="02020603050405020304" pitchFamily="18" charset="0"/>
              </a:rPr>
              <a:t>TRUYỀN </a:t>
            </a:r>
            <a:r>
              <a:rPr lang="en-US" sz="3600" b="1">
                <a:solidFill>
                  <a:schemeClr val="accent4">
                    <a:lumMod val="50000"/>
                  </a:schemeClr>
                </a:solidFill>
                <a:latin typeface="Times New Roman" panose="02020603050405020304" pitchFamily="18" charset="0"/>
                <a:cs typeface="Times New Roman" panose="02020603050405020304" pitchFamily="18" charset="0"/>
              </a:rPr>
              <a:t>SỐ LIỆU</a:t>
            </a:r>
          </a:p>
          <a:p>
            <a:pPr algn="ctr"/>
            <a:r>
              <a:rPr lang="en-US" sz="3600" b="1">
                <a:solidFill>
                  <a:schemeClr val="accent4">
                    <a:lumMod val="50000"/>
                  </a:schemeClr>
                </a:solidFill>
                <a:latin typeface="Times New Roman" panose="02020603050405020304" pitchFamily="18" charset="0"/>
                <a:cs typeface="Times New Roman" panose="02020603050405020304" pitchFamily="18" charset="0"/>
              </a:rPr>
              <a:t>CHUYÊN DÙNG CẤP II</a:t>
            </a:r>
            <a:endParaRPr lang="en-US" sz="3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95999" y="5849815"/>
            <a:ext cx="5415379" cy="338554"/>
          </a:xfrm>
          <a:prstGeom prst="rect">
            <a:avLst/>
          </a:prstGeom>
          <a:noFill/>
        </p:spPr>
        <p:txBody>
          <a:bodyPr wrap="square" rtlCol="0">
            <a:spAutoFit/>
          </a:bodyPr>
          <a:lstStyle/>
          <a:p>
            <a:pPr algn="r"/>
            <a:r>
              <a:rPr lang="en-US" sz="1600" b="1" dirty="0">
                <a:solidFill>
                  <a:srgbClr val="002060"/>
                </a:solidFill>
                <a:latin typeface="Times New Roman" panose="02020603050405020304" pitchFamily="18" charset="0"/>
                <a:cs typeface="Times New Roman" panose="02020603050405020304" pitchFamily="18" charset="0"/>
              </a:rPr>
              <a:t>THỰC HIỆN: TRUNG TÂM KINH DOANH KHDN SME</a:t>
            </a:r>
          </a:p>
        </p:txBody>
      </p:sp>
    </p:spTree>
    <p:extLst>
      <p:ext uri="{BB962C8B-B14F-4D97-AF65-F5344CB8AC3E}">
        <p14:creationId xmlns:p14="http://schemas.microsoft.com/office/powerpoint/2010/main" val="236697888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96049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rgbClr val="00B0F0"/>
                </a:solidFill>
                <a:latin typeface="Times New Roman" panose="02020603050405020304" pitchFamily="18" charset="0"/>
                <a:cs typeface="Times New Roman" panose="02020603050405020304" pitchFamily="18" charset="0"/>
              </a:rPr>
              <a:t>MỘT SỐ ĐIỂM QUAN TRỌNG TRONG THÔNG T</a:t>
            </a:r>
            <a:r>
              <a:rPr lang="vi-VN" sz="2800" b="1">
                <a:ln/>
                <a:solidFill>
                  <a:srgbClr val="00B0F0"/>
                </a:solidFill>
                <a:latin typeface="Times New Roman" panose="02020603050405020304" pitchFamily="18" charset="0"/>
                <a:cs typeface="Times New Roman" panose="02020603050405020304" pitchFamily="18" charset="0"/>
              </a:rPr>
              <a:t>Ư</a:t>
            </a:r>
            <a:r>
              <a:rPr lang="en-US" sz="2800" b="1">
                <a:ln/>
                <a:solidFill>
                  <a:srgbClr val="00B0F0"/>
                </a:solidFill>
                <a:latin typeface="Times New Roman" panose="02020603050405020304" pitchFamily="18" charset="0"/>
                <a:cs typeface="Times New Roman" panose="02020603050405020304" pitchFamily="18" charset="0"/>
              </a:rPr>
              <a:t> 27/2017</a:t>
            </a:r>
          </a:p>
        </p:txBody>
      </p:sp>
      <p:sp>
        <p:nvSpPr>
          <p:cNvPr id="29" name="TextBox 28">
            <a:extLst>
              <a:ext uri="{FF2B5EF4-FFF2-40B4-BE49-F238E27FC236}">
                <a16:creationId xmlns:a16="http://schemas.microsoft.com/office/drawing/2014/main" id="{15339E06-139D-4406-B936-7E9C548766A9}"/>
              </a:ext>
            </a:extLst>
          </p:cNvPr>
          <p:cNvSpPr txBox="1"/>
          <p:nvPr/>
        </p:nvSpPr>
        <p:spPr>
          <a:xfrm>
            <a:off x="1571348" y="1201245"/>
            <a:ext cx="10138052" cy="646331"/>
          </a:xfrm>
          <a:prstGeom prst="rect">
            <a:avLst/>
          </a:prstGeom>
          <a:noFill/>
        </p:spPr>
        <p:txBody>
          <a:bodyPr wrap="square" rtlCol="0">
            <a:spAutoFit/>
          </a:bodyPr>
          <a:lstStyle/>
          <a:p>
            <a:pPr algn="just"/>
            <a:r>
              <a:rPr lang="en-US" b="1" u="sng" err="1">
                <a:solidFill>
                  <a:schemeClr val="accent2">
                    <a:lumMod val="75000"/>
                  </a:schemeClr>
                </a:solidFill>
                <a:latin typeface="Calibri" pitchFamily="34" charset="0"/>
                <a:cs typeface="Arial" panose="020B0604020202020204" pitchFamily="34" charset="0"/>
              </a:rPr>
              <a:t>Khoản</a:t>
            </a:r>
            <a:r>
              <a:rPr lang="en-US" b="1" u="sng">
                <a:solidFill>
                  <a:schemeClr val="accent2">
                    <a:lumMod val="75000"/>
                  </a:schemeClr>
                </a:solidFill>
                <a:latin typeface="Calibri" pitchFamily="34" charset="0"/>
                <a:cs typeface="Arial" panose="020B0604020202020204" pitchFamily="34" charset="0"/>
              </a:rPr>
              <a:t> </a:t>
            </a:r>
            <a:r>
              <a:rPr lang="vi-VN" b="1" u="sng">
                <a:solidFill>
                  <a:schemeClr val="accent2">
                    <a:lumMod val="75000"/>
                  </a:schemeClr>
                </a:solidFill>
                <a:latin typeface="Calibri" pitchFamily="34" charset="0"/>
                <a:cs typeface="Arial" panose="020B0604020202020204" pitchFamily="34" charset="0"/>
              </a:rPr>
              <a:t>1</a:t>
            </a:r>
            <a:r>
              <a:rPr lang="en-US" b="1" u="sng">
                <a:solidFill>
                  <a:schemeClr val="accent2">
                    <a:lumMod val="75000"/>
                  </a:schemeClr>
                </a:solidFill>
                <a:latin typeface="Calibri" pitchFamily="34" charset="0"/>
                <a:cs typeface="Arial" panose="020B0604020202020204" pitchFamily="34" charset="0"/>
              </a:rPr>
              <a:t> Điều 7:</a:t>
            </a:r>
            <a:r>
              <a:rPr lang="vi-VN">
                <a:solidFill>
                  <a:schemeClr val="accent2">
                    <a:lumMod val="75000"/>
                  </a:schemeClr>
                </a:solidFill>
                <a:latin typeface="Calibri" pitchFamily="34" charset="0"/>
                <a:cs typeface="Arial" panose="020B0604020202020204" pitchFamily="34" charset="0"/>
              </a:rPr>
              <a:t> </a:t>
            </a:r>
            <a:r>
              <a:rPr lang="en-US">
                <a:solidFill>
                  <a:schemeClr val="accent2">
                    <a:lumMod val="75000"/>
                  </a:schemeClr>
                </a:solidFill>
                <a:latin typeface="Calibri" pitchFamily="34" charset="0"/>
                <a:cs typeface="Arial" panose="020B0604020202020204" pitchFamily="34" charset="0"/>
              </a:rPr>
              <a:t>Đ</a:t>
            </a:r>
            <a:r>
              <a:rPr lang="vi-VN">
                <a:solidFill>
                  <a:schemeClr val="accent2">
                    <a:lumMod val="75000"/>
                  </a:schemeClr>
                </a:solidFill>
                <a:latin typeface="Calibri" pitchFamily="34" charset="0"/>
                <a:cs typeface="Arial" panose="020B0604020202020204" pitchFamily="34" charset="0"/>
              </a:rPr>
              <a:t>ơn vị sử dụng mạng TSLCD cấp II </a:t>
            </a:r>
            <a:r>
              <a:rPr lang="en-US">
                <a:solidFill>
                  <a:schemeClr val="accent2">
                    <a:lumMod val="75000"/>
                  </a:schemeClr>
                </a:solidFill>
                <a:latin typeface="Calibri" pitchFamily="34" charset="0"/>
                <a:cs typeface="Arial" panose="020B0604020202020204" pitchFamily="34" charset="0"/>
              </a:rPr>
              <a:t>“</a:t>
            </a:r>
            <a:r>
              <a:rPr lang="vi-VN">
                <a:solidFill>
                  <a:schemeClr val="accent2">
                    <a:lumMod val="75000"/>
                  </a:schemeClr>
                </a:solidFill>
                <a:latin typeface="Calibri" pitchFamily="34" charset="0"/>
                <a:cs typeface="Arial" panose="020B0604020202020204" pitchFamily="34" charset="0"/>
              </a:rPr>
              <a:t>Phải kết nối qua hạ tầng mạng của doanh nghiệp viễn thông, không kết nối trực tiếp vào thiết bị mạng TSLCD cấp I</a:t>
            </a:r>
            <a:r>
              <a:rPr lang="en-US">
                <a:solidFill>
                  <a:schemeClr val="accent2">
                    <a:lumMod val="75000"/>
                  </a:schemeClr>
                </a:solidFill>
                <a:latin typeface="Calibri" pitchFamily="34" charset="0"/>
                <a:cs typeface="Arial" panose="020B0604020202020204" pitchFamily="34" charset="0"/>
              </a:rPr>
              <a:t>”</a:t>
            </a:r>
            <a:r>
              <a:rPr lang="vi-VN">
                <a:solidFill>
                  <a:schemeClr val="accent2">
                    <a:lumMod val="75000"/>
                  </a:schemeClr>
                </a:solidFill>
                <a:latin typeface="Calibri" pitchFamily="34" charset="0"/>
                <a:cs typeface="Arial" panose="020B0604020202020204" pitchFamily="34" charset="0"/>
              </a:rPr>
              <a:t>.</a:t>
            </a:r>
            <a:endParaRPr lang="en-US">
              <a:solidFill>
                <a:schemeClr val="accent2">
                  <a:lumMod val="75000"/>
                </a:schemeClr>
              </a:solidFill>
              <a:latin typeface="Calibri" pitchFamily="34" charset="0"/>
              <a:cs typeface="Arial" panose="020B0604020202020204" pitchFamily="34" charset="0"/>
            </a:endParaRPr>
          </a:p>
        </p:txBody>
      </p:sp>
      <p:sp>
        <p:nvSpPr>
          <p:cNvPr id="5" name="TextBox 4">
            <a:extLst>
              <a:ext uri="{FF2B5EF4-FFF2-40B4-BE49-F238E27FC236}">
                <a16:creationId xmlns:a16="http://schemas.microsoft.com/office/drawing/2014/main" id="{0B857D1C-300E-4514-9E5E-0D9AC03BD890}"/>
              </a:ext>
            </a:extLst>
          </p:cNvPr>
          <p:cNvSpPr txBox="1"/>
          <p:nvPr/>
        </p:nvSpPr>
        <p:spPr>
          <a:xfrm>
            <a:off x="1571348" y="2084573"/>
            <a:ext cx="10138052" cy="1200329"/>
          </a:xfrm>
          <a:prstGeom prst="rect">
            <a:avLst/>
          </a:prstGeom>
          <a:noFill/>
        </p:spPr>
        <p:txBody>
          <a:bodyPr wrap="square" rtlCol="0">
            <a:spAutoFit/>
          </a:bodyPr>
          <a:lstStyle/>
          <a:p>
            <a:pPr algn="just"/>
            <a:r>
              <a:rPr lang="en-US" b="1" u="sng" err="1">
                <a:solidFill>
                  <a:schemeClr val="accent2">
                    <a:lumMod val="75000"/>
                  </a:schemeClr>
                </a:solidFill>
                <a:latin typeface="Calibri" pitchFamily="34" charset="0"/>
                <a:cs typeface="Arial" panose="020B0604020202020204" pitchFamily="34" charset="0"/>
              </a:rPr>
              <a:t>Khoản</a:t>
            </a:r>
            <a:r>
              <a:rPr lang="en-US" b="1" u="sng">
                <a:solidFill>
                  <a:schemeClr val="accent2">
                    <a:lumMod val="75000"/>
                  </a:schemeClr>
                </a:solidFill>
                <a:latin typeface="Calibri" pitchFamily="34" charset="0"/>
                <a:cs typeface="Arial" panose="020B0604020202020204" pitchFamily="34" charset="0"/>
              </a:rPr>
              <a:t> </a:t>
            </a:r>
            <a:r>
              <a:rPr lang="vi-VN" b="1" u="sng">
                <a:solidFill>
                  <a:schemeClr val="accent2">
                    <a:lumMod val="75000"/>
                  </a:schemeClr>
                </a:solidFill>
                <a:latin typeface="Calibri" pitchFamily="34" charset="0"/>
                <a:cs typeface="Arial" panose="020B0604020202020204" pitchFamily="34" charset="0"/>
              </a:rPr>
              <a:t>1</a:t>
            </a:r>
            <a:r>
              <a:rPr lang="en-US" b="1" u="sng">
                <a:solidFill>
                  <a:schemeClr val="accent2">
                    <a:lumMod val="75000"/>
                  </a:schemeClr>
                </a:solidFill>
                <a:latin typeface="Calibri" pitchFamily="34" charset="0"/>
                <a:cs typeface="Arial" panose="020B0604020202020204" pitchFamily="34" charset="0"/>
              </a:rPr>
              <a:t> Điều 9:</a:t>
            </a:r>
            <a:r>
              <a:rPr lang="vi-VN">
                <a:solidFill>
                  <a:schemeClr val="accent2">
                    <a:lumMod val="75000"/>
                  </a:schemeClr>
                </a:solidFill>
                <a:latin typeface="Calibri" pitchFamily="34" charset="0"/>
                <a:cs typeface="Arial" panose="020B0604020202020204" pitchFamily="34" charset="0"/>
              </a:rPr>
              <a:t> Chỉ doanh nghiệp viễn thông có mạng lưới tại các cơ quan cấp tỉnh, cấp huyện, cấp xã của các tỉnh, thành phố trực thuộc Trung ương; có đủ năng lực hạ tầng mạng kết nối đến các đơn vị thuộc mạng TSLCD cấp II; có đội ngũ nhân sự bảo đảm giám sát, vận hành và hỗ trợ xử lý sự cố trực tiếp tại các điểm kết nối, có đường trung kế kết nối sang mạng TSLCD cấp I mới được cung cấp dịch vụ.</a:t>
            </a:r>
            <a:endParaRPr lang="en-US">
              <a:solidFill>
                <a:schemeClr val="accent2">
                  <a:lumMod val="75000"/>
                </a:schemeClr>
              </a:solidFill>
              <a:latin typeface="Calibri" pitchFamily="34" charset="0"/>
              <a:cs typeface="Arial" panose="020B0604020202020204" pitchFamily="34" charset="0"/>
            </a:endParaRPr>
          </a:p>
        </p:txBody>
      </p:sp>
      <p:sp>
        <p:nvSpPr>
          <p:cNvPr id="6" name="TextBox 5">
            <a:extLst>
              <a:ext uri="{FF2B5EF4-FFF2-40B4-BE49-F238E27FC236}">
                <a16:creationId xmlns:a16="http://schemas.microsoft.com/office/drawing/2014/main" id="{ACD9DD26-FD1C-4BC8-B05D-0A1B38C733C6}"/>
              </a:ext>
            </a:extLst>
          </p:cNvPr>
          <p:cNvSpPr txBox="1"/>
          <p:nvPr/>
        </p:nvSpPr>
        <p:spPr>
          <a:xfrm>
            <a:off x="1571348" y="3521899"/>
            <a:ext cx="10138052" cy="646331"/>
          </a:xfrm>
          <a:prstGeom prst="rect">
            <a:avLst/>
          </a:prstGeom>
          <a:noFill/>
        </p:spPr>
        <p:txBody>
          <a:bodyPr wrap="square" rtlCol="0">
            <a:spAutoFit/>
          </a:bodyPr>
          <a:lstStyle/>
          <a:p>
            <a:pPr algn="just"/>
            <a:r>
              <a:rPr lang="en-US" b="1" u="sng" err="1">
                <a:solidFill>
                  <a:schemeClr val="accent2">
                    <a:lumMod val="75000"/>
                  </a:schemeClr>
                </a:solidFill>
                <a:latin typeface="Calibri" pitchFamily="34" charset="0"/>
                <a:cs typeface="Arial" panose="020B0604020202020204" pitchFamily="34" charset="0"/>
              </a:rPr>
              <a:t>Khoản</a:t>
            </a:r>
            <a:r>
              <a:rPr lang="en-US" b="1" u="sng">
                <a:solidFill>
                  <a:schemeClr val="accent2">
                    <a:lumMod val="75000"/>
                  </a:schemeClr>
                </a:solidFill>
                <a:latin typeface="Calibri" pitchFamily="34" charset="0"/>
                <a:cs typeface="Arial" panose="020B0604020202020204" pitchFamily="34" charset="0"/>
              </a:rPr>
              <a:t> </a:t>
            </a:r>
            <a:r>
              <a:rPr lang="vi-VN" b="1" u="sng">
                <a:solidFill>
                  <a:schemeClr val="accent2">
                    <a:lumMod val="75000"/>
                  </a:schemeClr>
                </a:solidFill>
                <a:latin typeface="Calibri" pitchFamily="34" charset="0"/>
                <a:cs typeface="Arial" panose="020B0604020202020204" pitchFamily="34" charset="0"/>
              </a:rPr>
              <a:t>1</a:t>
            </a:r>
            <a:r>
              <a:rPr lang="en-US" b="1" u="sng">
                <a:solidFill>
                  <a:schemeClr val="accent2">
                    <a:lumMod val="75000"/>
                  </a:schemeClr>
                </a:solidFill>
                <a:latin typeface="Calibri" pitchFamily="34" charset="0"/>
                <a:cs typeface="Arial" panose="020B0604020202020204" pitchFamily="34" charset="0"/>
              </a:rPr>
              <a:t> </a:t>
            </a:r>
            <a:r>
              <a:rPr lang="en-US" b="1" u="sng" err="1">
                <a:solidFill>
                  <a:schemeClr val="accent2">
                    <a:lumMod val="75000"/>
                  </a:schemeClr>
                </a:solidFill>
                <a:latin typeface="Calibri" pitchFamily="34" charset="0"/>
                <a:cs typeface="Arial" panose="020B0604020202020204" pitchFamily="34" charset="0"/>
              </a:rPr>
              <a:t>Điều</a:t>
            </a:r>
            <a:r>
              <a:rPr lang="en-US" b="1" u="sng">
                <a:solidFill>
                  <a:schemeClr val="accent2">
                    <a:lumMod val="75000"/>
                  </a:schemeClr>
                </a:solidFill>
                <a:latin typeface="Calibri" pitchFamily="34" charset="0"/>
                <a:cs typeface="Arial" panose="020B0604020202020204" pitchFamily="34" charset="0"/>
              </a:rPr>
              <a:t> 18:</a:t>
            </a:r>
            <a:r>
              <a:rPr lang="vi-VN">
                <a:solidFill>
                  <a:schemeClr val="accent2">
                    <a:lumMod val="75000"/>
                  </a:schemeClr>
                </a:solidFill>
                <a:latin typeface="Calibri" pitchFamily="34" charset="0"/>
                <a:cs typeface="Arial" panose="020B0604020202020204" pitchFamily="34" charset="0"/>
              </a:rPr>
              <a:t>  Sở TT&amp;TT có trách nhiệm </a:t>
            </a:r>
            <a:r>
              <a:rPr lang="en-US">
                <a:solidFill>
                  <a:schemeClr val="accent2">
                    <a:lumMod val="75000"/>
                  </a:schemeClr>
                </a:solidFill>
                <a:latin typeface="Calibri" pitchFamily="34" charset="0"/>
                <a:cs typeface="Arial" panose="020B0604020202020204" pitchFamily="34" charset="0"/>
              </a:rPr>
              <a:t>“</a:t>
            </a:r>
            <a:r>
              <a:rPr lang="vi-VN">
                <a:solidFill>
                  <a:schemeClr val="accent2">
                    <a:lumMod val="75000"/>
                  </a:schemeClr>
                </a:solidFill>
                <a:latin typeface="Calibri" pitchFamily="34" charset="0"/>
                <a:cs typeface="Arial" panose="020B0604020202020204" pitchFamily="34" charset="0"/>
              </a:rPr>
              <a:t>xây dựng </a:t>
            </a:r>
            <a:r>
              <a:rPr lang="vi-VN" b="1">
                <a:solidFill>
                  <a:schemeClr val="accent2">
                    <a:lumMod val="75000"/>
                  </a:schemeClr>
                </a:solidFill>
                <a:latin typeface="Calibri" pitchFamily="34" charset="0"/>
                <a:cs typeface="Arial" panose="020B0604020202020204" pitchFamily="34" charset="0"/>
              </a:rPr>
              <a:t>kế hoạch phát triển mạng TSLCD cấp II tại địa phương</a:t>
            </a:r>
            <a:r>
              <a:rPr lang="en-US" b="1">
                <a:solidFill>
                  <a:schemeClr val="accent2">
                    <a:lumMod val="75000"/>
                  </a:schemeClr>
                </a:solidFill>
                <a:latin typeface="Calibri" pitchFamily="34" charset="0"/>
                <a:cs typeface="Arial" panose="020B0604020202020204" pitchFamily="34" charset="0"/>
              </a:rPr>
              <a:t>”</a:t>
            </a:r>
            <a:r>
              <a:rPr lang="vi-VN">
                <a:solidFill>
                  <a:schemeClr val="accent2">
                    <a:lumMod val="75000"/>
                  </a:schemeClr>
                </a:solidFill>
                <a:latin typeface="Calibri" pitchFamily="34" charset="0"/>
                <a:cs typeface="Arial" panose="020B0604020202020204" pitchFamily="34" charset="0"/>
              </a:rPr>
              <a:t>.</a:t>
            </a:r>
            <a:endParaRPr lang="en-US">
              <a:solidFill>
                <a:schemeClr val="accent2">
                  <a:lumMod val="75000"/>
                </a:schemeClr>
              </a:solidFill>
              <a:latin typeface="Calibri" pitchFamily="34" charset="0"/>
              <a:cs typeface="Arial" panose="020B0604020202020204" pitchFamily="34" charset="0"/>
            </a:endParaRPr>
          </a:p>
        </p:txBody>
      </p:sp>
      <p:sp>
        <p:nvSpPr>
          <p:cNvPr id="7" name="TextBox 6">
            <a:extLst>
              <a:ext uri="{FF2B5EF4-FFF2-40B4-BE49-F238E27FC236}">
                <a16:creationId xmlns:a16="http://schemas.microsoft.com/office/drawing/2014/main" id="{B909D05A-1B2E-4D60-A94C-D38A14BB2EDB}"/>
              </a:ext>
            </a:extLst>
          </p:cNvPr>
          <p:cNvSpPr txBox="1"/>
          <p:nvPr/>
        </p:nvSpPr>
        <p:spPr>
          <a:xfrm>
            <a:off x="1571348" y="4405227"/>
            <a:ext cx="10138052" cy="646331"/>
          </a:xfrm>
          <a:prstGeom prst="rect">
            <a:avLst/>
          </a:prstGeom>
          <a:noFill/>
        </p:spPr>
        <p:txBody>
          <a:bodyPr wrap="square" rtlCol="0">
            <a:spAutoFit/>
          </a:bodyPr>
          <a:lstStyle/>
          <a:p>
            <a:pPr algn="just"/>
            <a:r>
              <a:rPr lang="en-US" b="1" u="sng" err="1">
                <a:solidFill>
                  <a:schemeClr val="accent2">
                    <a:lumMod val="75000"/>
                  </a:schemeClr>
                </a:solidFill>
                <a:latin typeface="Calibri" pitchFamily="34" charset="0"/>
                <a:cs typeface="Arial" panose="020B0604020202020204" pitchFamily="34" charset="0"/>
              </a:rPr>
              <a:t>Khoản</a:t>
            </a:r>
            <a:r>
              <a:rPr lang="en-US" b="1" u="sng">
                <a:solidFill>
                  <a:schemeClr val="accent2">
                    <a:lumMod val="75000"/>
                  </a:schemeClr>
                </a:solidFill>
                <a:latin typeface="Calibri" pitchFamily="34" charset="0"/>
                <a:cs typeface="Arial" panose="020B0604020202020204" pitchFamily="34" charset="0"/>
              </a:rPr>
              <a:t> </a:t>
            </a:r>
            <a:r>
              <a:rPr lang="vi-VN" b="1" u="sng">
                <a:solidFill>
                  <a:schemeClr val="accent2">
                    <a:lumMod val="75000"/>
                  </a:schemeClr>
                </a:solidFill>
                <a:latin typeface="Calibri" pitchFamily="34" charset="0"/>
                <a:cs typeface="Arial" panose="020B0604020202020204" pitchFamily="34" charset="0"/>
              </a:rPr>
              <a:t>4</a:t>
            </a:r>
            <a:r>
              <a:rPr lang="en-US" b="1" u="sng">
                <a:solidFill>
                  <a:schemeClr val="accent2">
                    <a:lumMod val="75000"/>
                  </a:schemeClr>
                </a:solidFill>
                <a:latin typeface="Calibri" pitchFamily="34" charset="0"/>
                <a:cs typeface="Arial" panose="020B0604020202020204" pitchFamily="34" charset="0"/>
              </a:rPr>
              <a:t> </a:t>
            </a:r>
            <a:r>
              <a:rPr lang="en-US" b="1" u="sng" err="1">
                <a:solidFill>
                  <a:schemeClr val="accent2">
                    <a:lumMod val="75000"/>
                  </a:schemeClr>
                </a:solidFill>
                <a:latin typeface="Calibri" pitchFamily="34" charset="0"/>
                <a:cs typeface="Arial" panose="020B0604020202020204" pitchFamily="34" charset="0"/>
              </a:rPr>
              <a:t>Điều</a:t>
            </a:r>
            <a:r>
              <a:rPr lang="en-US" b="1" u="sng">
                <a:solidFill>
                  <a:schemeClr val="accent2">
                    <a:lumMod val="75000"/>
                  </a:schemeClr>
                </a:solidFill>
                <a:latin typeface="Calibri" pitchFamily="34" charset="0"/>
                <a:cs typeface="Arial" panose="020B0604020202020204" pitchFamily="34" charset="0"/>
              </a:rPr>
              <a:t> 18:</a:t>
            </a:r>
            <a:r>
              <a:rPr lang="vi-VN">
                <a:solidFill>
                  <a:schemeClr val="accent2">
                    <a:lumMod val="75000"/>
                  </a:schemeClr>
                </a:solidFill>
                <a:latin typeface="Calibri" pitchFamily="34" charset="0"/>
                <a:cs typeface="Arial" panose="020B0604020202020204" pitchFamily="34" charset="0"/>
              </a:rPr>
              <a:t> Sở TT&amp;TT có trách nhiệm </a:t>
            </a:r>
            <a:r>
              <a:rPr lang="en-US">
                <a:solidFill>
                  <a:schemeClr val="accent2">
                    <a:lumMod val="75000"/>
                  </a:schemeClr>
                </a:solidFill>
                <a:latin typeface="Calibri" pitchFamily="34" charset="0"/>
                <a:cs typeface="Arial" panose="020B0604020202020204" pitchFamily="34" charset="0"/>
              </a:rPr>
              <a:t>“</a:t>
            </a:r>
            <a:r>
              <a:rPr lang="vi-VN">
                <a:solidFill>
                  <a:schemeClr val="accent2">
                    <a:lumMod val="75000"/>
                  </a:schemeClr>
                </a:solidFill>
                <a:latin typeface="Calibri" pitchFamily="34" charset="0"/>
                <a:cs typeface="Arial" panose="020B0604020202020204" pitchFamily="34" charset="0"/>
              </a:rPr>
              <a:t>tham mưu cho </a:t>
            </a:r>
            <a:r>
              <a:rPr lang="en-US">
                <a:solidFill>
                  <a:schemeClr val="accent2">
                    <a:lumMod val="75000"/>
                  </a:schemeClr>
                </a:solidFill>
                <a:latin typeface="Calibri" pitchFamily="34" charset="0"/>
                <a:cs typeface="Arial" panose="020B0604020202020204" pitchFamily="34" charset="0"/>
              </a:rPr>
              <a:t>UBND</a:t>
            </a:r>
            <a:r>
              <a:rPr lang="vi-VN">
                <a:solidFill>
                  <a:schemeClr val="accent2">
                    <a:lumMod val="75000"/>
                  </a:schemeClr>
                </a:solidFill>
                <a:latin typeface="Calibri" pitchFamily="34" charset="0"/>
                <a:cs typeface="Arial" panose="020B0604020202020204" pitchFamily="34" charset="0"/>
              </a:rPr>
              <a:t> cấp tỉnh ban hành </a:t>
            </a:r>
            <a:r>
              <a:rPr lang="vi-VN" b="1">
                <a:solidFill>
                  <a:schemeClr val="accent2">
                    <a:lumMod val="75000"/>
                  </a:schemeClr>
                </a:solidFill>
                <a:latin typeface="Calibri" pitchFamily="34" charset="0"/>
                <a:cs typeface="Arial" panose="020B0604020202020204" pitchFamily="34" charset="0"/>
              </a:rPr>
              <a:t>quy chế quản lý, vận hành và sử dụng mạng TSLCD c</a:t>
            </a:r>
            <a:r>
              <a:rPr lang="en-US" b="1">
                <a:solidFill>
                  <a:schemeClr val="accent2">
                    <a:lumMod val="75000"/>
                  </a:schemeClr>
                </a:solidFill>
                <a:latin typeface="Calibri" pitchFamily="34" charset="0"/>
                <a:cs typeface="Arial" panose="020B0604020202020204" pitchFamily="34" charset="0"/>
              </a:rPr>
              <a:t>ấ</a:t>
            </a:r>
            <a:r>
              <a:rPr lang="vi-VN" b="1">
                <a:solidFill>
                  <a:schemeClr val="accent2">
                    <a:lumMod val="75000"/>
                  </a:schemeClr>
                </a:solidFill>
                <a:latin typeface="Calibri" pitchFamily="34" charset="0"/>
                <a:cs typeface="Arial" panose="020B0604020202020204" pitchFamily="34" charset="0"/>
              </a:rPr>
              <a:t>p II tại địa phương</a:t>
            </a:r>
            <a:r>
              <a:rPr lang="en-US" b="1">
                <a:solidFill>
                  <a:schemeClr val="accent2">
                    <a:lumMod val="75000"/>
                  </a:schemeClr>
                </a:solidFill>
                <a:latin typeface="Calibri" pitchFamily="34" charset="0"/>
                <a:cs typeface="Arial" panose="020B0604020202020204" pitchFamily="34" charset="0"/>
              </a:rPr>
              <a:t>”</a:t>
            </a:r>
            <a:r>
              <a:rPr lang="vi-VN">
                <a:solidFill>
                  <a:schemeClr val="accent2">
                    <a:lumMod val="75000"/>
                  </a:schemeClr>
                </a:solidFill>
                <a:latin typeface="Calibri" pitchFamily="34" charset="0"/>
                <a:cs typeface="Arial" panose="020B0604020202020204" pitchFamily="34" charset="0"/>
              </a:rPr>
              <a:t>.</a:t>
            </a:r>
            <a:endParaRPr lang="en-US">
              <a:solidFill>
                <a:schemeClr val="accent2">
                  <a:lumMod val="75000"/>
                </a:schemeClr>
              </a:solidFill>
              <a:latin typeface="Calibri" pitchFamily="34" charset="0"/>
              <a:cs typeface="Arial" panose="020B0604020202020204" pitchFamily="34" charset="0"/>
            </a:endParaRPr>
          </a:p>
        </p:txBody>
      </p:sp>
      <p:sp>
        <p:nvSpPr>
          <p:cNvPr id="8" name="TextBox 7">
            <a:extLst>
              <a:ext uri="{FF2B5EF4-FFF2-40B4-BE49-F238E27FC236}">
                <a16:creationId xmlns:a16="http://schemas.microsoft.com/office/drawing/2014/main" id="{A9C6203F-94B1-457D-8F23-8D569AF5A23E}"/>
              </a:ext>
            </a:extLst>
          </p:cNvPr>
          <p:cNvSpPr txBox="1"/>
          <p:nvPr/>
        </p:nvSpPr>
        <p:spPr>
          <a:xfrm>
            <a:off x="1571346" y="5288555"/>
            <a:ext cx="10138053" cy="923330"/>
          </a:xfrm>
          <a:prstGeom prst="rect">
            <a:avLst/>
          </a:prstGeom>
          <a:noFill/>
        </p:spPr>
        <p:txBody>
          <a:bodyPr wrap="square" rtlCol="0">
            <a:spAutoFit/>
          </a:bodyPr>
          <a:lstStyle/>
          <a:p>
            <a:pPr algn="just"/>
            <a:r>
              <a:rPr lang="en-US" b="1" u="sng" err="1">
                <a:solidFill>
                  <a:schemeClr val="accent2">
                    <a:lumMod val="75000"/>
                  </a:schemeClr>
                </a:solidFill>
                <a:latin typeface="Calibri" pitchFamily="34" charset="0"/>
                <a:cs typeface="Arial" panose="020B0604020202020204" pitchFamily="34" charset="0"/>
              </a:rPr>
              <a:t>Khoản</a:t>
            </a:r>
            <a:r>
              <a:rPr lang="en-US" b="1" u="sng">
                <a:solidFill>
                  <a:schemeClr val="accent2">
                    <a:lumMod val="75000"/>
                  </a:schemeClr>
                </a:solidFill>
                <a:latin typeface="Calibri" pitchFamily="34" charset="0"/>
                <a:cs typeface="Arial" panose="020B0604020202020204" pitchFamily="34" charset="0"/>
              </a:rPr>
              <a:t> 6 </a:t>
            </a:r>
            <a:r>
              <a:rPr lang="en-US" b="1" u="sng" err="1">
                <a:solidFill>
                  <a:schemeClr val="accent2">
                    <a:lumMod val="75000"/>
                  </a:schemeClr>
                </a:solidFill>
                <a:latin typeface="Calibri" pitchFamily="34" charset="0"/>
                <a:cs typeface="Arial" panose="020B0604020202020204" pitchFamily="34" charset="0"/>
              </a:rPr>
              <a:t>Điều</a:t>
            </a:r>
            <a:r>
              <a:rPr lang="en-US" b="1" u="sng">
                <a:solidFill>
                  <a:schemeClr val="accent2">
                    <a:lumMod val="75000"/>
                  </a:schemeClr>
                </a:solidFill>
                <a:latin typeface="Calibri" pitchFamily="34" charset="0"/>
                <a:cs typeface="Arial" panose="020B0604020202020204" pitchFamily="34" charset="0"/>
              </a:rPr>
              <a:t> 18:</a:t>
            </a:r>
            <a:r>
              <a:rPr lang="vi-VN">
                <a:solidFill>
                  <a:schemeClr val="accent2">
                    <a:lumMod val="75000"/>
                  </a:schemeClr>
                </a:solidFill>
                <a:latin typeface="Calibri" pitchFamily="34" charset="0"/>
                <a:cs typeface="Arial" panose="020B0604020202020204" pitchFamily="34" charset="0"/>
              </a:rPr>
              <a:t>  Trước ngày 15/12 hàng năm, Sở TT&amp;TT có trách nhiệm </a:t>
            </a:r>
            <a:r>
              <a:rPr lang="vi-VN" b="1">
                <a:solidFill>
                  <a:schemeClr val="accent2">
                    <a:lumMod val="75000"/>
                  </a:schemeClr>
                </a:solidFill>
                <a:latin typeface="Calibri" pitchFamily="34" charset="0"/>
                <a:cs typeface="Arial" panose="020B0604020202020204" pitchFamily="34" charset="0"/>
              </a:rPr>
              <a:t>tổng hợp, báo cáo</a:t>
            </a:r>
            <a:r>
              <a:rPr lang="vi-VN">
                <a:solidFill>
                  <a:schemeClr val="accent2">
                    <a:lumMod val="75000"/>
                  </a:schemeClr>
                </a:solidFill>
                <a:latin typeface="Calibri" pitchFamily="34" charset="0"/>
                <a:cs typeface="Arial" panose="020B0604020202020204" pitchFamily="34" charset="0"/>
              </a:rPr>
              <a:t> về Cục BĐTƯ </a:t>
            </a:r>
            <a:r>
              <a:rPr lang="vi-VN" b="1">
                <a:solidFill>
                  <a:schemeClr val="accent2">
                    <a:lumMod val="75000"/>
                  </a:schemeClr>
                </a:solidFill>
                <a:latin typeface="Calibri" pitchFamily="34" charset="0"/>
                <a:cs typeface="Arial" panose="020B0604020202020204" pitchFamily="34" charset="0"/>
              </a:rPr>
              <a:t>tình hình khai thác, sử dụng mạng TSLCD trong hoạt động ứng dụng công nghệ thông tin tại địa phương</a:t>
            </a:r>
            <a:r>
              <a:rPr lang="vi-VN">
                <a:solidFill>
                  <a:schemeClr val="accent2">
                    <a:lumMod val="75000"/>
                  </a:schemeClr>
                </a:solidFill>
                <a:latin typeface="Calibri" pitchFamily="34" charset="0"/>
                <a:cs typeface="Arial" panose="020B0604020202020204" pitchFamily="34" charset="0"/>
              </a:rPr>
              <a:t> đơn vị quản lý.</a:t>
            </a:r>
            <a:endParaRPr lang="en-US">
              <a:solidFill>
                <a:schemeClr val="accent2">
                  <a:lumMod val="75000"/>
                </a:schemeClr>
              </a:solidFill>
              <a:latin typeface="Calibri" pitchFamily="34" charset="0"/>
              <a:cs typeface="Arial" panose="020B0604020202020204" pitchFamily="34" charset="0"/>
            </a:endParaRPr>
          </a:p>
        </p:txBody>
      </p:sp>
      <p:pic>
        <p:nvPicPr>
          <p:cNvPr id="10" name="Picture 9" descr="A close up of a device&#10;&#10;Description automatically generated">
            <a:extLst>
              <a:ext uri="{FF2B5EF4-FFF2-40B4-BE49-F238E27FC236}">
                <a16:creationId xmlns:a16="http://schemas.microsoft.com/office/drawing/2014/main" id="{C2274842-FD7F-4EDA-9D58-411619F08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87" y="1079638"/>
            <a:ext cx="772359" cy="772359"/>
          </a:xfrm>
          <a:prstGeom prst="rect">
            <a:avLst/>
          </a:prstGeom>
          <a:ln>
            <a:noFill/>
          </a:ln>
          <a:effectLst>
            <a:softEdge rad="112500"/>
          </a:effectLst>
        </p:spPr>
      </p:pic>
      <p:pic>
        <p:nvPicPr>
          <p:cNvPr id="13" name="Picture 12" descr="A close up of a device&#10;&#10;Description automatically generated">
            <a:extLst>
              <a:ext uri="{FF2B5EF4-FFF2-40B4-BE49-F238E27FC236}">
                <a16:creationId xmlns:a16="http://schemas.microsoft.com/office/drawing/2014/main" id="{E7522DF0-CC71-4AF7-A5AF-A5FB6AE01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86" y="1988408"/>
            <a:ext cx="772359" cy="772359"/>
          </a:xfrm>
          <a:prstGeom prst="rect">
            <a:avLst/>
          </a:prstGeom>
          <a:ln>
            <a:noFill/>
          </a:ln>
          <a:effectLst>
            <a:softEdge rad="112500"/>
          </a:effectLst>
        </p:spPr>
      </p:pic>
      <p:pic>
        <p:nvPicPr>
          <p:cNvPr id="14" name="Picture 13" descr="A close up of a device&#10;&#10;Description automatically generated">
            <a:extLst>
              <a:ext uri="{FF2B5EF4-FFF2-40B4-BE49-F238E27FC236}">
                <a16:creationId xmlns:a16="http://schemas.microsoft.com/office/drawing/2014/main" id="{03FB331E-1069-4CFD-990F-E6379C5D0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81" y="3396445"/>
            <a:ext cx="772359" cy="772359"/>
          </a:xfrm>
          <a:prstGeom prst="rect">
            <a:avLst/>
          </a:prstGeom>
          <a:ln>
            <a:noFill/>
          </a:ln>
          <a:effectLst>
            <a:softEdge rad="112500"/>
          </a:effectLst>
        </p:spPr>
      </p:pic>
      <p:pic>
        <p:nvPicPr>
          <p:cNvPr id="15" name="Picture 14" descr="A close up of a device&#10;&#10;Description automatically generated">
            <a:extLst>
              <a:ext uri="{FF2B5EF4-FFF2-40B4-BE49-F238E27FC236}">
                <a16:creationId xmlns:a16="http://schemas.microsoft.com/office/drawing/2014/main" id="{0E9880A4-BA40-4BBF-9E91-5654749C7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85" y="5187636"/>
            <a:ext cx="772359" cy="772359"/>
          </a:xfrm>
          <a:prstGeom prst="rect">
            <a:avLst/>
          </a:prstGeom>
          <a:ln>
            <a:noFill/>
          </a:ln>
          <a:effectLst>
            <a:softEdge rad="112500"/>
          </a:effectLst>
        </p:spPr>
      </p:pic>
      <p:pic>
        <p:nvPicPr>
          <p:cNvPr id="16" name="Picture 15" descr="A close up of a device&#10;&#10;Description automatically generated">
            <a:extLst>
              <a:ext uri="{FF2B5EF4-FFF2-40B4-BE49-F238E27FC236}">
                <a16:creationId xmlns:a16="http://schemas.microsoft.com/office/drawing/2014/main" id="{0513AF0F-A7E0-4D4C-8C6C-24D153B09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81" y="4284226"/>
            <a:ext cx="772359" cy="772359"/>
          </a:xfrm>
          <a:prstGeom prst="rect">
            <a:avLst/>
          </a:prstGeom>
          <a:ln>
            <a:noFill/>
          </a:ln>
          <a:effectLst>
            <a:softEdge rad="112500"/>
          </a:effectLst>
        </p:spPr>
      </p:pic>
    </p:spTree>
    <p:extLst>
      <p:ext uri="{BB962C8B-B14F-4D97-AF65-F5344CB8AC3E}">
        <p14:creationId xmlns:p14="http://schemas.microsoft.com/office/powerpoint/2010/main" val="248331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96049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rgbClr val="00B0F0"/>
                </a:solidFill>
                <a:latin typeface="Times New Roman" panose="02020603050405020304" pitchFamily="18" charset="0"/>
                <a:cs typeface="Times New Roman" panose="02020603050405020304" pitchFamily="18" charset="0"/>
              </a:rPr>
              <a:t>MỘT SỐ VĂN BẢN QUAN TRỌNG CẦN NẮM Đ</a:t>
            </a:r>
            <a:r>
              <a:rPr lang="vi-VN" sz="2800" b="1">
                <a:ln/>
                <a:solidFill>
                  <a:srgbClr val="00B0F0"/>
                </a:solidFill>
                <a:latin typeface="Times New Roman" panose="02020603050405020304" pitchFamily="18" charset="0"/>
                <a:cs typeface="Times New Roman" panose="02020603050405020304" pitchFamily="18" charset="0"/>
              </a:rPr>
              <a:t>ƯỢC</a:t>
            </a:r>
            <a:endParaRPr lang="en-US" sz="2800" b="1">
              <a:ln/>
              <a:solidFill>
                <a:srgbClr val="00B0F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5339E06-139D-4406-B936-7E9C548766A9}"/>
              </a:ext>
            </a:extLst>
          </p:cNvPr>
          <p:cNvSpPr txBox="1"/>
          <p:nvPr/>
        </p:nvSpPr>
        <p:spPr>
          <a:xfrm>
            <a:off x="1544714" y="1059197"/>
            <a:ext cx="10164686" cy="646331"/>
          </a:xfrm>
          <a:prstGeom prst="rect">
            <a:avLst/>
          </a:prstGeom>
          <a:noFill/>
        </p:spPr>
        <p:txBody>
          <a:bodyPr wrap="square" rtlCol="0">
            <a:spAutoFit/>
          </a:bodyPr>
          <a:lstStyle/>
          <a:p>
            <a:pPr algn="just"/>
            <a:r>
              <a:rPr lang="vi-VN" b="1" u="sng">
                <a:solidFill>
                  <a:schemeClr val="accent2">
                    <a:lumMod val="75000"/>
                  </a:schemeClr>
                </a:solidFill>
                <a:latin typeface="Calibri" pitchFamily="34" charset="0"/>
              </a:rPr>
              <a:t>Căn cứ triển khai Mạng TSLCD:</a:t>
            </a:r>
            <a:r>
              <a:rPr lang="vi-VN">
                <a:solidFill>
                  <a:schemeClr val="accent2">
                    <a:lumMod val="75000"/>
                  </a:schemeClr>
                </a:solidFill>
                <a:latin typeface="Calibri" pitchFamily="34" charset="0"/>
              </a:rPr>
              <a:t> Thông tư số </a:t>
            </a:r>
            <a:r>
              <a:rPr lang="en-US">
                <a:solidFill>
                  <a:schemeClr val="accent2">
                    <a:lumMod val="75000"/>
                  </a:schemeClr>
                </a:solidFill>
                <a:latin typeface="Calibri" pitchFamily="34" charset="0"/>
              </a:rPr>
              <a:t>27</a:t>
            </a:r>
            <a:r>
              <a:rPr lang="vi-VN">
                <a:solidFill>
                  <a:schemeClr val="accent2">
                    <a:lumMod val="75000"/>
                  </a:schemeClr>
                </a:solidFill>
                <a:latin typeface="Calibri" pitchFamily="34" charset="0"/>
              </a:rPr>
              <a:t>/2017/TT-</a:t>
            </a:r>
            <a:r>
              <a:rPr lang="en-US">
                <a:solidFill>
                  <a:schemeClr val="accent2">
                    <a:lumMod val="75000"/>
                  </a:schemeClr>
                </a:solidFill>
                <a:latin typeface="Calibri" pitchFamily="34" charset="0"/>
              </a:rPr>
              <a:t>BTTTT </a:t>
            </a:r>
            <a:r>
              <a:rPr lang="en-US" err="1">
                <a:solidFill>
                  <a:schemeClr val="accent2">
                    <a:lumMod val="75000"/>
                  </a:schemeClr>
                </a:solidFill>
                <a:latin typeface="Calibri" pitchFamily="34" charset="0"/>
              </a:rPr>
              <a:t>và</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thông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tư</a:t>
            </a:r>
            <a:r>
              <a:rPr lang="vi-VN">
                <a:solidFill>
                  <a:schemeClr val="accent2">
                    <a:lumMod val="75000"/>
                  </a:schemeClr>
                </a:solidFill>
                <a:latin typeface="Calibri" pitchFamily="34" charset="0"/>
              </a:rPr>
              <a:t> số</a:t>
            </a:r>
            <a:r>
              <a:rPr lang="en-US">
                <a:solidFill>
                  <a:schemeClr val="accent2">
                    <a:lumMod val="75000"/>
                  </a:schemeClr>
                </a:solidFill>
                <a:latin typeface="Calibri" pitchFamily="34" charset="0"/>
              </a:rPr>
              <a:t> </a:t>
            </a:r>
            <a:r>
              <a:rPr lang="vi-VN">
                <a:solidFill>
                  <a:schemeClr val="accent2">
                    <a:lumMod val="75000"/>
                  </a:schemeClr>
                </a:solidFill>
                <a:latin typeface="Calibri" pitchFamily="34" charset="0"/>
              </a:rPr>
              <a:t>43</a:t>
            </a:r>
            <a:r>
              <a:rPr lang="en-US">
                <a:solidFill>
                  <a:schemeClr val="accent2">
                    <a:lumMod val="75000"/>
                  </a:schemeClr>
                </a:solidFill>
                <a:latin typeface="Calibri" pitchFamily="34" charset="0"/>
              </a:rPr>
              <a:t>/</a:t>
            </a:r>
            <a:r>
              <a:rPr lang="vi-VN">
                <a:solidFill>
                  <a:schemeClr val="accent2">
                    <a:lumMod val="75000"/>
                  </a:schemeClr>
                </a:solidFill>
                <a:latin typeface="Calibri" pitchFamily="34" charset="0"/>
              </a:rPr>
              <a:t>2017</a:t>
            </a:r>
            <a:r>
              <a:rPr lang="en-US">
                <a:solidFill>
                  <a:schemeClr val="accent2">
                    <a:lumMod val="75000"/>
                  </a:schemeClr>
                </a:solidFill>
                <a:latin typeface="Calibri" pitchFamily="34" charset="0"/>
              </a:rPr>
              <a:t>/</a:t>
            </a:r>
            <a:r>
              <a:rPr lang="vi-VN">
                <a:solidFill>
                  <a:schemeClr val="accent2">
                    <a:lumMod val="75000"/>
                  </a:schemeClr>
                </a:solidFill>
                <a:latin typeface="Calibri" pitchFamily="34" charset="0"/>
              </a:rPr>
              <a:t>TT-BTTTT</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của</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Bộ</a:t>
            </a:r>
            <a:r>
              <a:rPr lang="en-US">
                <a:solidFill>
                  <a:schemeClr val="accent2">
                    <a:lumMod val="75000"/>
                  </a:schemeClr>
                </a:solidFill>
                <a:latin typeface="Calibri" pitchFamily="34" charset="0"/>
              </a:rPr>
              <a:t> TT&amp;TT, </a:t>
            </a:r>
            <a:r>
              <a:rPr lang="en-US" err="1">
                <a:solidFill>
                  <a:schemeClr val="accent2">
                    <a:lumMod val="75000"/>
                  </a:schemeClr>
                </a:solidFill>
                <a:latin typeface="Calibri" pitchFamily="34" charset="0"/>
              </a:rPr>
              <a:t>công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văn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số</a:t>
            </a:r>
            <a:r>
              <a:rPr lang="en-US">
                <a:solidFill>
                  <a:schemeClr val="accent2">
                    <a:lumMod val="75000"/>
                  </a:schemeClr>
                </a:solidFill>
                <a:latin typeface="Calibri" pitchFamily="34" charset="0"/>
              </a:rPr>
              <a:t> 1013/CBĐTW-CSNV </a:t>
            </a:r>
            <a:r>
              <a:rPr lang="en-US" err="1">
                <a:solidFill>
                  <a:schemeClr val="accent2">
                    <a:lumMod val="75000"/>
                  </a:schemeClr>
                </a:solidFill>
                <a:latin typeface="Calibri" pitchFamily="34" charset="0"/>
              </a:rPr>
              <a:t>ngày</a:t>
            </a:r>
            <a:r>
              <a:rPr lang="en-US">
                <a:solidFill>
                  <a:schemeClr val="accent2">
                    <a:lumMod val="75000"/>
                  </a:schemeClr>
                </a:solidFill>
                <a:latin typeface="Calibri" pitchFamily="34" charset="0"/>
              </a:rPr>
              <a:t> 24/07/2019 </a:t>
            </a:r>
            <a:r>
              <a:rPr lang="en-US" err="1">
                <a:solidFill>
                  <a:schemeClr val="accent2">
                    <a:lumMod val="75000"/>
                  </a:schemeClr>
                </a:solidFill>
                <a:latin typeface="Calibri" pitchFamily="34" charset="0"/>
              </a:rPr>
              <a:t>của</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Cục</a:t>
            </a:r>
            <a:r>
              <a:rPr lang="en-US">
                <a:solidFill>
                  <a:schemeClr val="accent2">
                    <a:lumMod val="75000"/>
                  </a:schemeClr>
                </a:solidFill>
                <a:latin typeface="Calibri" pitchFamily="34" charset="0"/>
              </a:rPr>
              <a:t> BĐTƯ.</a:t>
            </a:r>
          </a:p>
        </p:txBody>
      </p:sp>
      <p:sp>
        <p:nvSpPr>
          <p:cNvPr id="6" name="TextBox 5">
            <a:extLst>
              <a:ext uri="{FF2B5EF4-FFF2-40B4-BE49-F238E27FC236}">
                <a16:creationId xmlns:a16="http://schemas.microsoft.com/office/drawing/2014/main" id="{440ABF08-CB9D-45C9-8669-BF0080E923C0}"/>
              </a:ext>
            </a:extLst>
          </p:cNvPr>
          <p:cNvSpPr txBox="1"/>
          <p:nvPr/>
        </p:nvSpPr>
        <p:spPr>
          <a:xfrm>
            <a:off x="1544714" y="4831087"/>
            <a:ext cx="10164686" cy="369332"/>
          </a:xfrm>
          <a:prstGeom prst="rect">
            <a:avLst/>
          </a:prstGeom>
          <a:noFill/>
        </p:spPr>
        <p:txBody>
          <a:bodyPr wrap="square" rtlCol="0">
            <a:spAutoFit/>
          </a:bodyPr>
          <a:lstStyle/>
          <a:p>
            <a:pPr algn="just"/>
            <a:r>
              <a:rPr lang="vi-VN" b="1" u="sng">
                <a:solidFill>
                  <a:schemeClr val="accent2">
                    <a:lumMod val="75000"/>
                  </a:schemeClr>
                </a:solidFill>
                <a:latin typeface="Calibri" pitchFamily="34" charset="0"/>
              </a:rPr>
              <a:t>Giá cước kênh TSLCD:</a:t>
            </a:r>
            <a:r>
              <a:rPr lang="vi-VN" b="1">
                <a:solidFill>
                  <a:schemeClr val="accent2">
                    <a:lumMod val="75000"/>
                  </a:schemeClr>
                </a:solidFill>
                <a:latin typeface="Calibri" pitchFamily="34" charset="0"/>
              </a:rPr>
              <a:t> </a:t>
            </a:r>
            <a:r>
              <a:rPr lang="vi-VN">
                <a:solidFill>
                  <a:schemeClr val="accent2">
                    <a:lumMod val="75000"/>
                  </a:schemeClr>
                </a:solidFill>
                <a:latin typeface="Calibri" pitchFamily="34" charset="0"/>
              </a:rPr>
              <a:t>Công văn số 2353/VTT-GPDN</a:t>
            </a:r>
            <a:endParaRPr lang="en-US">
              <a:solidFill>
                <a:schemeClr val="accent2">
                  <a:lumMod val="75000"/>
                </a:schemeClr>
              </a:solidFill>
              <a:latin typeface="Calibri" pitchFamily="34" charset="0"/>
            </a:endParaRPr>
          </a:p>
        </p:txBody>
      </p:sp>
      <p:sp>
        <p:nvSpPr>
          <p:cNvPr id="7" name="TextBox 6">
            <a:extLst>
              <a:ext uri="{FF2B5EF4-FFF2-40B4-BE49-F238E27FC236}">
                <a16:creationId xmlns:a16="http://schemas.microsoft.com/office/drawing/2014/main" id="{1B44D6B7-6CD4-4C1E-A4DD-108633DCDD52}"/>
              </a:ext>
            </a:extLst>
          </p:cNvPr>
          <p:cNvSpPr txBox="1"/>
          <p:nvPr/>
        </p:nvSpPr>
        <p:spPr>
          <a:xfrm>
            <a:off x="1544714" y="5308466"/>
            <a:ext cx="10164686" cy="369332"/>
          </a:xfrm>
          <a:prstGeom prst="rect">
            <a:avLst/>
          </a:prstGeom>
          <a:noFill/>
        </p:spPr>
        <p:txBody>
          <a:bodyPr wrap="square" rtlCol="0">
            <a:spAutoFit/>
          </a:bodyPr>
          <a:lstStyle/>
          <a:p>
            <a:pPr algn="just"/>
            <a:r>
              <a:rPr lang="vi-VN" b="1" u="sng">
                <a:solidFill>
                  <a:schemeClr val="accent2">
                    <a:lumMod val="75000"/>
                  </a:schemeClr>
                </a:solidFill>
                <a:latin typeface="Calibri" pitchFamily="34" charset="0"/>
              </a:rPr>
              <a:t>Hoa hồng bán kênh TSLCD:</a:t>
            </a:r>
            <a:r>
              <a:rPr lang="vi-VN" b="1">
                <a:solidFill>
                  <a:schemeClr val="accent2">
                    <a:lumMod val="75000"/>
                  </a:schemeClr>
                </a:solidFill>
                <a:latin typeface="Calibri" pitchFamily="34" charset="0"/>
              </a:rPr>
              <a:t> </a:t>
            </a:r>
            <a:r>
              <a:rPr lang="vi-VN">
                <a:solidFill>
                  <a:schemeClr val="accent2">
                    <a:lumMod val="75000"/>
                  </a:schemeClr>
                </a:solidFill>
                <a:latin typeface="Calibri" pitchFamily="34" charset="0"/>
              </a:rPr>
              <a:t>C</a:t>
            </a:r>
            <a:r>
              <a:rPr lang="en-US" err="1">
                <a:solidFill>
                  <a:schemeClr val="accent2">
                    <a:lumMod val="75000"/>
                  </a:schemeClr>
                </a:solidFill>
                <a:latin typeface="Calibri" pitchFamily="34" charset="0"/>
              </a:rPr>
              <a:t>ác</a:t>
            </a:r>
            <a:r>
              <a:rPr lang="en-US">
                <a:solidFill>
                  <a:schemeClr val="accent2">
                    <a:lumMod val="75000"/>
                  </a:schemeClr>
                </a:solidFill>
                <a:latin typeface="Calibri" pitchFamily="34" charset="0"/>
              </a:rPr>
              <a:t> c</a:t>
            </a:r>
            <a:r>
              <a:rPr lang="vi-VN">
                <a:solidFill>
                  <a:schemeClr val="accent2">
                    <a:lumMod val="75000"/>
                  </a:schemeClr>
                </a:solidFill>
                <a:latin typeface="Calibri" pitchFamily="34" charset="0"/>
              </a:rPr>
              <a:t>ông văn số</a:t>
            </a:r>
            <a:r>
              <a:rPr lang="en-US">
                <a:solidFill>
                  <a:schemeClr val="accent2">
                    <a:lumMod val="75000"/>
                  </a:schemeClr>
                </a:solidFill>
                <a:latin typeface="Calibri" pitchFamily="34" charset="0"/>
              </a:rPr>
              <a:t>:</a:t>
            </a:r>
            <a:r>
              <a:rPr lang="vi-VN">
                <a:solidFill>
                  <a:schemeClr val="accent2">
                    <a:lumMod val="75000"/>
                  </a:schemeClr>
                </a:solidFill>
                <a:latin typeface="Calibri" pitchFamily="34" charset="0"/>
              </a:rPr>
              <a:t> 6512/VTT-GPDN, 189/VTS-ĐH, 622/VTS-ĐH</a:t>
            </a:r>
            <a:endParaRPr lang="en-US">
              <a:solidFill>
                <a:schemeClr val="accent2">
                  <a:lumMod val="75000"/>
                </a:schemeClr>
              </a:solidFill>
              <a:latin typeface="Calibri" pitchFamily="34" charset="0"/>
            </a:endParaRPr>
          </a:p>
        </p:txBody>
      </p:sp>
      <p:sp>
        <p:nvSpPr>
          <p:cNvPr id="8" name="TextBox 7">
            <a:extLst>
              <a:ext uri="{FF2B5EF4-FFF2-40B4-BE49-F238E27FC236}">
                <a16:creationId xmlns:a16="http://schemas.microsoft.com/office/drawing/2014/main" id="{9ABB20C7-F0FF-434F-99A5-3DA0DAAFBE61}"/>
              </a:ext>
            </a:extLst>
          </p:cNvPr>
          <p:cNvSpPr txBox="1"/>
          <p:nvPr/>
        </p:nvSpPr>
        <p:spPr>
          <a:xfrm>
            <a:off x="1544714" y="5785845"/>
            <a:ext cx="10164686" cy="369332"/>
          </a:xfrm>
          <a:prstGeom prst="rect">
            <a:avLst/>
          </a:prstGeom>
          <a:noFill/>
        </p:spPr>
        <p:txBody>
          <a:bodyPr wrap="square" rtlCol="0">
            <a:spAutoFit/>
          </a:bodyPr>
          <a:lstStyle/>
          <a:p>
            <a:pPr algn="just"/>
            <a:r>
              <a:rPr lang="vi-VN" b="1" u="sng">
                <a:solidFill>
                  <a:schemeClr val="accent2">
                    <a:lumMod val="75000"/>
                  </a:schemeClr>
                </a:solidFill>
                <a:latin typeface="Calibri" pitchFamily="34" charset="0"/>
              </a:rPr>
              <a:t>H</a:t>
            </a:r>
            <a:r>
              <a:rPr lang="en-US" b="1" u="sng" err="1">
                <a:solidFill>
                  <a:schemeClr val="accent2">
                    <a:lumMod val="75000"/>
                  </a:schemeClr>
                </a:solidFill>
                <a:latin typeface="Calibri" pitchFamily="34" charset="0"/>
              </a:rPr>
              <a:t>ướng</a:t>
            </a:r>
            <a:r>
              <a:rPr lang="en-US" b="1" u="sng">
                <a:solidFill>
                  <a:schemeClr val="accent2">
                    <a:lumMod val="75000"/>
                  </a:schemeClr>
                </a:solidFill>
                <a:latin typeface="Calibri" pitchFamily="34" charset="0"/>
              </a:rPr>
              <a:t> </a:t>
            </a:r>
            <a:r>
              <a:rPr lang="en-US" b="1" u="sng" err="1">
                <a:solidFill>
                  <a:schemeClr val="accent2">
                    <a:lumMod val="75000"/>
                  </a:schemeClr>
                </a:solidFill>
                <a:latin typeface="Calibri" pitchFamily="34" charset="0"/>
              </a:rPr>
              <a:t>dẫn</a:t>
            </a:r>
            <a:r>
              <a:rPr lang="vi-VN" b="1" u="sng">
                <a:solidFill>
                  <a:schemeClr val="accent2">
                    <a:lumMod val="75000"/>
                  </a:schemeClr>
                </a:solidFill>
                <a:latin typeface="Calibri" pitchFamily="34" charset="0"/>
              </a:rPr>
              <a:t> triển khai kênh TSLCD:</a:t>
            </a:r>
            <a:r>
              <a:rPr lang="vi-VN" b="1">
                <a:solidFill>
                  <a:schemeClr val="accent2">
                    <a:lumMod val="75000"/>
                  </a:schemeClr>
                </a:solidFill>
                <a:latin typeface="Calibri" pitchFamily="34" charset="0"/>
              </a:rPr>
              <a:t> </a:t>
            </a:r>
            <a:r>
              <a:rPr lang="vi-VN">
                <a:solidFill>
                  <a:schemeClr val="accent2">
                    <a:lumMod val="75000"/>
                  </a:schemeClr>
                </a:solidFill>
                <a:latin typeface="Calibri" pitchFamily="34" charset="0"/>
              </a:rPr>
              <a:t>Công văn số 6115/VTS-KHCP</a:t>
            </a:r>
            <a:endParaRPr lang="en-US">
              <a:solidFill>
                <a:schemeClr val="accent2">
                  <a:lumMod val="75000"/>
                </a:schemeClr>
              </a:solidFill>
              <a:latin typeface="Calibri" pitchFamily="34" charset="0"/>
            </a:endParaRPr>
          </a:p>
        </p:txBody>
      </p:sp>
      <p:sp>
        <p:nvSpPr>
          <p:cNvPr id="9" name="TextBox 8">
            <a:extLst>
              <a:ext uri="{FF2B5EF4-FFF2-40B4-BE49-F238E27FC236}">
                <a16:creationId xmlns:a16="http://schemas.microsoft.com/office/drawing/2014/main" id="{2B2AABD3-07CD-4ED0-B53B-B9BF049AAABA}"/>
              </a:ext>
            </a:extLst>
          </p:cNvPr>
          <p:cNvSpPr txBox="1"/>
          <p:nvPr/>
        </p:nvSpPr>
        <p:spPr>
          <a:xfrm>
            <a:off x="1544714" y="1813575"/>
            <a:ext cx="10164686" cy="646331"/>
          </a:xfrm>
          <a:prstGeom prst="rect">
            <a:avLst/>
          </a:prstGeom>
          <a:noFill/>
        </p:spPr>
        <p:txBody>
          <a:bodyPr wrap="square" rtlCol="0">
            <a:spAutoFit/>
          </a:bodyPr>
          <a:lstStyle/>
          <a:p>
            <a:pPr algn="just"/>
            <a:r>
              <a:rPr lang="vi-VN" b="1" u="sng">
                <a:solidFill>
                  <a:schemeClr val="accent2">
                    <a:lumMod val="75000"/>
                  </a:schemeClr>
                </a:solidFill>
                <a:latin typeface="Calibri" pitchFamily="34" charset="0"/>
              </a:rPr>
              <a:t>Ngân sách chi cho Mạng TSLCD</a:t>
            </a:r>
            <a:r>
              <a:rPr lang="vi-VN">
                <a:solidFill>
                  <a:schemeClr val="accent2">
                    <a:lumMod val="75000"/>
                  </a:schemeClr>
                </a:solidFill>
                <a:latin typeface="Calibri" pitchFamily="34" charset="0"/>
              </a:rPr>
              <a:t>: Kế hoạch ứng dụng CNTT trong hoạt động của các cơ quan Nhà nước tại tỉnh/TP hàng năm (từ 2019 trở đi), kế hoạch phát triển mạng TSLCD cấp II tại tỉnh/Tp.</a:t>
            </a:r>
            <a:endParaRPr lang="en-US">
              <a:solidFill>
                <a:schemeClr val="accent2">
                  <a:lumMod val="75000"/>
                </a:schemeClr>
              </a:solidFill>
              <a:latin typeface="Calibri" pitchFamily="34" charset="0"/>
            </a:endParaRPr>
          </a:p>
        </p:txBody>
      </p:sp>
      <p:sp>
        <p:nvSpPr>
          <p:cNvPr id="10" name="TextBox 9">
            <a:extLst>
              <a:ext uri="{FF2B5EF4-FFF2-40B4-BE49-F238E27FC236}">
                <a16:creationId xmlns:a16="http://schemas.microsoft.com/office/drawing/2014/main" id="{EE23A70D-BF29-4596-94DA-74B3C7D5AE6C}"/>
              </a:ext>
            </a:extLst>
          </p:cNvPr>
          <p:cNvSpPr txBox="1"/>
          <p:nvPr/>
        </p:nvSpPr>
        <p:spPr>
          <a:xfrm>
            <a:off x="1544714" y="2567953"/>
            <a:ext cx="10164686" cy="646331"/>
          </a:xfrm>
          <a:prstGeom prst="rect">
            <a:avLst/>
          </a:prstGeom>
          <a:noFill/>
        </p:spPr>
        <p:txBody>
          <a:bodyPr wrap="square" rtlCol="0">
            <a:spAutoFit/>
          </a:bodyPr>
          <a:lstStyle/>
          <a:p>
            <a:pPr algn="just"/>
            <a:r>
              <a:rPr lang="vi-VN" b="1" u="sng">
                <a:solidFill>
                  <a:schemeClr val="accent2">
                    <a:lumMod val="75000"/>
                  </a:schemeClr>
                </a:solidFill>
                <a:latin typeface="Calibri" pitchFamily="34" charset="0"/>
              </a:rPr>
              <a:t>C</a:t>
            </a:r>
            <a:r>
              <a:rPr lang="vi-VN" b="1" u="sng">
                <a:solidFill>
                  <a:schemeClr val="accent2">
                    <a:lumMod val="75000"/>
                  </a:schemeClr>
                </a:solidFill>
                <a:latin typeface="Calibri" panose="020F0502020204030204" pitchFamily="34" charset="0"/>
                <a:cs typeface="Calibri" panose="020F0502020204030204" pitchFamily="34" charset="0"/>
              </a:rPr>
              <a:t>ách thức quản lý Mạng TSLCD</a:t>
            </a:r>
            <a:r>
              <a:rPr lang="vi-VN">
                <a:solidFill>
                  <a:schemeClr val="accent2">
                    <a:lumMod val="75000"/>
                  </a:schemeClr>
                </a:solidFill>
                <a:latin typeface="Calibri" panose="020F0502020204030204" pitchFamily="34" charset="0"/>
                <a:cs typeface="Calibri" panose="020F0502020204030204" pitchFamily="34" charset="0"/>
              </a:rPr>
              <a:t>: Quyết định ban hành Quy chế quản lý, vận hành và sử dụng mạng TSLCD c</a:t>
            </a:r>
            <a:r>
              <a:rPr lang="en-US">
                <a:solidFill>
                  <a:schemeClr val="accent2">
                    <a:lumMod val="75000"/>
                  </a:schemeClr>
                </a:solidFill>
                <a:latin typeface="Calibri" panose="020F0502020204030204" pitchFamily="34" charset="0"/>
                <a:cs typeface="Calibri" panose="020F0502020204030204" pitchFamily="34" charset="0"/>
              </a:rPr>
              <a:t>ấ</a:t>
            </a:r>
            <a:r>
              <a:rPr lang="vi-VN">
                <a:solidFill>
                  <a:schemeClr val="accent2">
                    <a:lumMod val="75000"/>
                  </a:schemeClr>
                </a:solidFill>
                <a:latin typeface="Calibri" panose="020F0502020204030204" pitchFamily="34" charset="0"/>
                <a:cs typeface="Calibri" panose="020F0502020204030204" pitchFamily="34" charset="0"/>
              </a:rPr>
              <a:t>p II tại tỉnh/TP.</a:t>
            </a:r>
            <a:endParaRPr lang="en-US">
              <a:solidFill>
                <a:schemeClr val="accent2">
                  <a:lumMod val="7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C353117-03A3-44B7-B675-F4FC13704005}"/>
              </a:ext>
            </a:extLst>
          </p:cNvPr>
          <p:cNvSpPr txBox="1"/>
          <p:nvPr/>
        </p:nvSpPr>
        <p:spPr>
          <a:xfrm>
            <a:off x="1544714" y="3322331"/>
            <a:ext cx="10164686" cy="646331"/>
          </a:xfrm>
          <a:prstGeom prst="rect">
            <a:avLst/>
          </a:prstGeom>
          <a:noFill/>
        </p:spPr>
        <p:txBody>
          <a:bodyPr wrap="square" rtlCol="0">
            <a:spAutoFit/>
          </a:bodyPr>
          <a:lstStyle/>
          <a:p>
            <a:pPr algn="just"/>
            <a:r>
              <a:rPr lang="vi-VN" b="1" u="sng">
                <a:solidFill>
                  <a:schemeClr val="accent2">
                    <a:lumMod val="75000"/>
                  </a:schemeClr>
                </a:solidFill>
                <a:latin typeface="Calibri" pitchFamily="34" charset="0"/>
              </a:rPr>
              <a:t>Tình hình triển khai Mạng TSLCD</a:t>
            </a:r>
            <a:r>
              <a:rPr lang="vi-VN">
                <a:solidFill>
                  <a:schemeClr val="accent2">
                    <a:lumMod val="75000"/>
                  </a:schemeClr>
                </a:solidFill>
                <a:latin typeface="Calibri" pitchFamily="34" charset="0"/>
              </a:rPr>
              <a:t>: Báo cáo tình hình khai thác, sử dụng mạng TSLCD trong hoạt động ứng dụng công nghệ thông tin tại Tỉnh/TP. </a:t>
            </a:r>
            <a:endParaRPr lang="en-US">
              <a:solidFill>
                <a:schemeClr val="accent2">
                  <a:lumMod val="75000"/>
                </a:schemeClr>
              </a:solidFill>
              <a:latin typeface="Calibri" pitchFamily="34" charset="0"/>
            </a:endParaRPr>
          </a:p>
        </p:txBody>
      </p:sp>
      <p:sp>
        <p:nvSpPr>
          <p:cNvPr id="12" name="TextBox 11">
            <a:extLst>
              <a:ext uri="{FF2B5EF4-FFF2-40B4-BE49-F238E27FC236}">
                <a16:creationId xmlns:a16="http://schemas.microsoft.com/office/drawing/2014/main" id="{4DABB2FC-F9B3-40C4-A9CF-8C3DBC59607E}"/>
              </a:ext>
            </a:extLst>
          </p:cNvPr>
          <p:cNvSpPr txBox="1"/>
          <p:nvPr/>
        </p:nvSpPr>
        <p:spPr>
          <a:xfrm>
            <a:off x="1544714" y="4076709"/>
            <a:ext cx="10164686" cy="646331"/>
          </a:xfrm>
          <a:prstGeom prst="rect">
            <a:avLst/>
          </a:prstGeom>
          <a:noFill/>
        </p:spPr>
        <p:txBody>
          <a:bodyPr wrap="square" rtlCol="0">
            <a:spAutoFit/>
          </a:bodyPr>
          <a:lstStyle/>
          <a:p>
            <a:pPr algn="just"/>
            <a:r>
              <a:rPr lang="vi-VN" b="1" u="sng">
                <a:solidFill>
                  <a:schemeClr val="accent2">
                    <a:lumMod val="75000"/>
                  </a:schemeClr>
                </a:solidFill>
                <a:latin typeface="Calibri" pitchFamily="34" charset="0"/>
              </a:rPr>
              <a:t>Sử dụng Mạng TSLCD</a:t>
            </a:r>
            <a:r>
              <a:rPr lang="vi-VN">
                <a:solidFill>
                  <a:schemeClr val="accent2">
                    <a:lumMod val="75000"/>
                  </a:schemeClr>
                </a:solidFill>
                <a:latin typeface="Calibri" pitchFamily="34" charset="0"/>
              </a:rPr>
              <a:t>: Quyết định số</a:t>
            </a:r>
            <a:r>
              <a:rPr lang="en-US">
                <a:solidFill>
                  <a:schemeClr val="accent2">
                    <a:lumMod val="75000"/>
                  </a:schemeClr>
                </a:solidFill>
                <a:latin typeface="Calibri" pitchFamily="34" charset="0"/>
              </a:rPr>
              <a:t> 28/2018/QĐ-</a:t>
            </a:r>
            <a:r>
              <a:rPr lang="en-US" err="1">
                <a:solidFill>
                  <a:schemeClr val="accent2">
                    <a:lumMod val="75000"/>
                  </a:schemeClr>
                </a:solidFill>
                <a:latin typeface="Calibri" pitchFamily="34" charset="0"/>
              </a:rPr>
              <a:t>TTg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ngày</a:t>
            </a:r>
            <a:r>
              <a:rPr lang="en-US">
                <a:solidFill>
                  <a:schemeClr val="accent2">
                    <a:lumMod val="75000"/>
                  </a:schemeClr>
                </a:solidFill>
                <a:latin typeface="Calibri" pitchFamily="34" charset="0"/>
              </a:rPr>
              <a:t> 12/07/2018 </a:t>
            </a:r>
            <a:r>
              <a:rPr lang="en-US" err="1">
                <a:solidFill>
                  <a:schemeClr val="accent2">
                    <a:lumMod val="75000"/>
                  </a:schemeClr>
                </a:solidFill>
                <a:latin typeface="Calibri" pitchFamily="34" charset="0"/>
              </a:rPr>
              <a:t>của</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Thủ</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tướng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Chính</a:t>
            </a:r>
            <a:r>
              <a:rPr lang="en-US">
                <a:solidFill>
                  <a:schemeClr val="accent2">
                    <a:lumMod val="75000"/>
                  </a:schemeClr>
                </a:solidFill>
                <a:latin typeface="Calibri" pitchFamily="34" charset="0"/>
              </a:rPr>
              <a:t> phủ</a:t>
            </a:r>
            <a:r>
              <a:rPr lang="vi-VN">
                <a:solidFill>
                  <a:schemeClr val="accent2">
                    <a:lumMod val="75000"/>
                  </a:schemeClr>
                </a:solidFill>
                <a:latin typeface="Calibri" pitchFamily="34" charset="0"/>
              </a:rPr>
              <a:t>, Công văn số </a:t>
            </a:r>
            <a:r>
              <a:rPr lang="en-US">
                <a:solidFill>
                  <a:schemeClr val="accent2">
                    <a:lumMod val="75000"/>
                  </a:schemeClr>
                </a:solidFill>
                <a:latin typeface="Calibri" pitchFamily="34" charset="0"/>
              </a:rPr>
              <a:t>4278/VPCP-TTĐT </a:t>
            </a:r>
            <a:r>
              <a:rPr lang="en-US" err="1">
                <a:solidFill>
                  <a:schemeClr val="accent2">
                    <a:lumMod val="75000"/>
                  </a:schemeClr>
                </a:solidFill>
                <a:latin typeface="Calibri" pitchFamily="34" charset="0"/>
              </a:rPr>
              <a:t>ngày</a:t>
            </a:r>
            <a:r>
              <a:rPr lang="en-US">
                <a:solidFill>
                  <a:schemeClr val="accent2">
                    <a:lumMod val="75000"/>
                  </a:schemeClr>
                </a:solidFill>
                <a:latin typeface="Calibri" pitchFamily="34" charset="0"/>
              </a:rPr>
              <a:t> 02/06/2016 </a:t>
            </a:r>
            <a:r>
              <a:rPr lang="en-US" err="1">
                <a:solidFill>
                  <a:schemeClr val="accent2">
                    <a:lumMod val="75000"/>
                  </a:schemeClr>
                </a:solidFill>
                <a:latin typeface="Calibri" pitchFamily="34" charset="0"/>
              </a:rPr>
              <a:t>của</a:t>
            </a:r>
            <a:r>
              <a:rPr lang="en-US">
                <a:solidFill>
                  <a:schemeClr val="accent2">
                    <a:lumMod val="75000"/>
                  </a:schemeClr>
                </a:solidFill>
                <a:latin typeface="Calibri" pitchFamily="34" charset="0"/>
              </a:rPr>
              <a:t> VPCP</a:t>
            </a:r>
            <a:r>
              <a:rPr lang="vi-VN">
                <a:solidFill>
                  <a:schemeClr val="accent2">
                    <a:lumMod val="75000"/>
                  </a:schemeClr>
                </a:solidFill>
                <a:latin typeface="Calibri" pitchFamily="34" charset="0"/>
              </a:rPr>
              <a:t>. </a:t>
            </a:r>
            <a:endParaRPr lang="en-US">
              <a:solidFill>
                <a:schemeClr val="accent2">
                  <a:lumMod val="75000"/>
                </a:schemeClr>
              </a:solidFill>
              <a:latin typeface="Calibri" pitchFamily="34" charset="0"/>
            </a:endParaRPr>
          </a:p>
        </p:txBody>
      </p:sp>
      <p:sp>
        <p:nvSpPr>
          <p:cNvPr id="3" name="Notched Right Arrow 2"/>
          <p:cNvSpPr/>
          <p:nvPr/>
        </p:nvSpPr>
        <p:spPr>
          <a:xfrm>
            <a:off x="785607" y="1059197"/>
            <a:ext cx="759103" cy="504622"/>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a:t>01</a:t>
            </a:r>
          </a:p>
        </p:txBody>
      </p:sp>
      <p:sp>
        <p:nvSpPr>
          <p:cNvPr id="21" name="Notched Right Arrow 20"/>
          <p:cNvSpPr/>
          <p:nvPr/>
        </p:nvSpPr>
        <p:spPr>
          <a:xfrm>
            <a:off x="785607" y="1779261"/>
            <a:ext cx="759103" cy="504622"/>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a:t>02</a:t>
            </a:r>
          </a:p>
        </p:txBody>
      </p:sp>
      <p:sp>
        <p:nvSpPr>
          <p:cNvPr id="22" name="Notched Right Arrow 21"/>
          <p:cNvSpPr/>
          <p:nvPr/>
        </p:nvSpPr>
        <p:spPr>
          <a:xfrm>
            <a:off x="785607" y="2566800"/>
            <a:ext cx="759103" cy="504622"/>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a:t>03</a:t>
            </a:r>
          </a:p>
        </p:txBody>
      </p:sp>
      <p:sp>
        <p:nvSpPr>
          <p:cNvPr id="24" name="Notched Right Arrow 23"/>
          <p:cNvSpPr/>
          <p:nvPr/>
        </p:nvSpPr>
        <p:spPr>
          <a:xfrm>
            <a:off x="785607" y="3322331"/>
            <a:ext cx="759103" cy="504622"/>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a:t>04</a:t>
            </a:r>
          </a:p>
        </p:txBody>
      </p:sp>
      <p:sp>
        <p:nvSpPr>
          <p:cNvPr id="25" name="Notched Right Arrow 24"/>
          <p:cNvSpPr/>
          <p:nvPr/>
        </p:nvSpPr>
        <p:spPr>
          <a:xfrm>
            <a:off x="785607" y="4025968"/>
            <a:ext cx="759103" cy="504622"/>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a:t>05</a:t>
            </a:r>
          </a:p>
        </p:txBody>
      </p:sp>
      <p:sp>
        <p:nvSpPr>
          <p:cNvPr id="26" name="Notched Right Arrow 25"/>
          <p:cNvSpPr/>
          <p:nvPr/>
        </p:nvSpPr>
        <p:spPr>
          <a:xfrm>
            <a:off x="785607" y="4763442"/>
            <a:ext cx="759103" cy="504622"/>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a:t>06</a:t>
            </a:r>
          </a:p>
        </p:txBody>
      </p:sp>
      <p:sp>
        <p:nvSpPr>
          <p:cNvPr id="27" name="Notched Right Arrow 26"/>
          <p:cNvSpPr/>
          <p:nvPr/>
        </p:nvSpPr>
        <p:spPr>
          <a:xfrm>
            <a:off x="785607" y="5281223"/>
            <a:ext cx="759103" cy="504622"/>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a:t>07</a:t>
            </a:r>
          </a:p>
        </p:txBody>
      </p:sp>
      <p:sp>
        <p:nvSpPr>
          <p:cNvPr id="28" name="Notched Right Arrow 27"/>
          <p:cNvSpPr/>
          <p:nvPr/>
        </p:nvSpPr>
        <p:spPr>
          <a:xfrm>
            <a:off x="785607" y="5785845"/>
            <a:ext cx="759103" cy="504622"/>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a:t>08</a:t>
            </a:r>
          </a:p>
        </p:txBody>
      </p:sp>
    </p:spTree>
    <p:extLst>
      <p:ext uri="{BB962C8B-B14F-4D97-AF65-F5344CB8AC3E}">
        <p14:creationId xmlns:p14="http://schemas.microsoft.com/office/powerpoint/2010/main" val="30248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250"/>
                                        <p:tgtEl>
                                          <p:spTgt spid="28"/>
                                        </p:tgtEl>
                                      </p:cBhvr>
                                    </p:animEffect>
                                    <p:anim calcmode="lin" valueType="num">
                                      <p:cBhvr>
                                        <p:cTn id="69" dur="250" fill="hold"/>
                                        <p:tgtEl>
                                          <p:spTgt spid="28"/>
                                        </p:tgtEl>
                                        <p:attrNameLst>
                                          <p:attrName>ppt_x</p:attrName>
                                        </p:attrNameLst>
                                      </p:cBhvr>
                                      <p:tavLst>
                                        <p:tav tm="0">
                                          <p:val>
                                            <p:strVal val="#ppt_x"/>
                                          </p:val>
                                        </p:tav>
                                        <p:tav tm="100000">
                                          <p:val>
                                            <p:strVal val="#ppt_x"/>
                                          </p:val>
                                        </p:tav>
                                      </p:tavLst>
                                    </p:anim>
                                    <p:anim calcmode="lin" valueType="num">
                                      <p:cBhvr>
                                        <p:cTn id="70" dur="25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250"/>
                                        <p:tgtEl>
                                          <p:spTgt spid="8"/>
                                        </p:tgtEl>
                                      </p:cBhvr>
                                    </p:animEffect>
                                    <p:anim calcmode="lin" valueType="num">
                                      <p:cBhvr>
                                        <p:cTn id="74" dur="250" fill="hold"/>
                                        <p:tgtEl>
                                          <p:spTgt spid="8"/>
                                        </p:tgtEl>
                                        <p:attrNameLst>
                                          <p:attrName>ppt_x</p:attrName>
                                        </p:attrNameLst>
                                      </p:cBhvr>
                                      <p:tavLst>
                                        <p:tav tm="0">
                                          <p:val>
                                            <p:strVal val="#ppt_x"/>
                                          </p:val>
                                        </p:tav>
                                        <p:tav tm="100000">
                                          <p:val>
                                            <p:strVal val="#ppt_x"/>
                                          </p:val>
                                        </p:tav>
                                      </p:tavLst>
                                    </p:anim>
                                    <p:anim calcmode="lin" valueType="num">
                                      <p:cBhvr>
                                        <p:cTn id="75"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6" grpId="0"/>
      <p:bldP spid="7" grpId="0"/>
      <p:bldP spid="8" grpId="0"/>
      <p:bldP spid="9" grpId="0"/>
      <p:bldP spid="10" grpId="0"/>
      <p:bldP spid="11" grpId="0"/>
      <p:bldP spid="12" grpId="0"/>
      <p:bldP spid="3" grpId="0" animBg="1"/>
      <p:bldP spid="21" grpId="0" animBg="1"/>
      <p:bldP spid="22" grpId="0" animBg="1"/>
      <p:bldP spid="24"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96049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rgbClr val="00B0F0"/>
                </a:solidFill>
                <a:latin typeface="Times New Roman" panose="02020603050405020304" pitchFamily="18" charset="0"/>
                <a:cs typeface="Times New Roman" panose="02020603050405020304" pitchFamily="18" charset="0"/>
              </a:rPr>
              <a:t>MỘT SỐ ĐỊNH NGHĨA CƠ BẢN VỀ MẠNG TSLCD</a:t>
            </a:r>
          </a:p>
        </p:txBody>
      </p:sp>
      <p:sp>
        <p:nvSpPr>
          <p:cNvPr id="29" name="TextBox 28">
            <a:extLst>
              <a:ext uri="{FF2B5EF4-FFF2-40B4-BE49-F238E27FC236}">
                <a16:creationId xmlns:a16="http://schemas.microsoft.com/office/drawing/2014/main" id="{15339E06-139D-4406-B936-7E9C548766A9}"/>
              </a:ext>
            </a:extLst>
          </p:cNvPr>
          <p:cNvSpPr txBox="1"/>
          <p:nvPr/>
        </p:nvSpPr>
        <p:spPr>
          <a:xfrm>
            <a:off x="1544714" y="1369921"/>
            <a:ext cx="10164686" cy="954107"/>
          </a:xfrm>
          <a:prstGeom prst="rect">
            <a:avLst/>
          </a:prstGeom>
          <a:noFill/>
        </p:spPr>
        <p:txBody>
          <a:bodyPr wrap="square" rtlCol="0">
            <a:spAutoFit/>
          </a:bodyPr>
          <a:lstStyle/>
          <a:p>
            <a:pPr algn="just"/>
            <a:r>
              <a:rPr lang="vi-VN" sz="2000" b="1" u="sng">
                <a:solidFill>
                  <a:schemeClr val="accent2">
                    <a:lumMod val="75000"/>
                  </a:schemeClr>
                </a:solidFill>
                <a:latin typeface="Calibri" pitchFamily="34" charset="0"/>
              </a:rPr>
              <a:t>Mạng</a:t>
            </a:r>
            <a:r>
              <a:rPr lang="en-US" sz="2000" b="1" u="sng">
                <a:solidFill>
                  <a:schemeClr val="accent2">
                    <a:lumMod val="75000"/>
                  </a:schemeClr>
                </a:solidFill>
                <a:latin typeface="Calibri" pitchFamily="34" charset="0"/>
              </a:rPr>
              <a:t> TSLCD</a:t>
            </a:r>
            <a:r>
              <a:rPr lang="vi-VN">
                <a:solidFill>
                  <a:schemeClr val="accent2">
                    <a:lumMod val="75000"/>
                  </a:schemeClr>
                </a:solidFill>
                <a:latin typeface="Calibri" pitchFamily="34" charset="0"/>
              </a:rPr>
              <a:t> của các cơ quan Đảng, Nhà nước là hệ thống thông tin quan trọng quốc gia, được sử dụng riêng trong hoạt động truyền số liệu và ứng dụng </a:t>
            </a:r>
            <a:r>
              <a:rPr lang="en-US">
                <a:solidFill>
                  <a:schemeClr val="accent2">
                    <a:lumMod val="75000"/>
                  </a:schemeClr>
                </a:solidFill>
                <a:latin typeface="Calibri" pitchFamily="34" charset="0"/>
              </a:rPr>
              <a:t>CNTT</a:t>
            </a:r>
            <a:r>
              <a:rPr lang="vi-VN">
                <a:solidFill>
                  <a:schemeClr val="accent2">
                    <a:lumMod val="75000"/>
                  </a:schemeClr>
                </a:solidFill>
                <a:latin typeface="Calibri" pitchFamily="34" charset="0"/>
              </a:rPr>
              <a:t> của các cơ quan Đảng, Nhà nước do Cục </a:t>
            </a:r>
            <a:r>
              <a:rPr lang="en-US">
                <a:solidFill>
                  <a:schemeClr val="accent2">
                    <a:lumMod val="75000"/>
                  </a:schemeClr>
                </a:solidFill>
                <a:latin typeface="Calibri" pitchFamily="34" charset="0"/>
              </a:rPr>
              <a:t>BĐTƯ</a:t>
            </a:r>
            <a:r>
              <a:rPr lang="vi-VN">
                <a:solidFill>
                  <a:schemeClr val="accent2">
                    <a:lumMod val="75000"/>
                  </a:schemeClr>
                </a:solidFill>
                <a:latin typeface="Calibri" pitchFamily="34" charset="0"/>
              </a:rPr>
              <a:t> là chủ mạng, quản lý, điều hành hoạt động của Mạng.</a:t>
            </a:r>
            <a:endParaRPr lang="en-US">
              <a:solidFill>
                <a:schemeClr val="accent2">
                  <a:lumMod val="75000"/>
                </a:schemeClr>
              </a:solidFill>
              <a:latin typeface="Calibri" pitchFamily="34" charset="0"/>
            </a:endParaRPr>
          </a:p>
        </p:txBody>
      </p:sp>
      <p:sp>
        <p:nvSpPr>
          <p:cNvPr id="14" name="TextBox 13">
            <a:extLst>
              <a:ext uri="{FF2B5EF4-FFF2-40B4-BE49-F238E27FC236}">
                <a16:creationId xmlns:a16="http://schemas.microsoft.com/office/drawing/2014/main" id="{15339E06-139D-4406-B936-7E9C548766A9}"/>
              </a:ext>
            </a:extLst>
          </p:cNvPr>
          <p:cNvSpPr txBox="1"/>
          <p:nvPr/>
        </p:nvSpPr>
        <p:spPr>
          <a:xfrm>
            <a:off x="1544714" y="2969927"/>
            <a:ext cx="10164686" cy="954107"/>
          </a:xfrm>
          <a:prstGeom prst="rect">
            <a:avLst/>
          </a:prstGeom>
          <a:noFill/>
        </p:spPr>
        <p:txBody>
          <a:bodyPr wrap="square" rtlCol="0">
            <a:spAutoFit/>
          </a:bodyPr>
          <a:lstStyle/>
          <a:p>
            <a:pPr algn="just"/>
            <a:r>
              <a:rPr lang="vi-VN" sz="2000" b="1" u="sng">
                <a:solidFill>
                  <a:srgbClr val="002060"/>
                </a:solidFill>
                <a:latin typeface="Calibri" pitchFamily="34" charset="0"/>
              </a:rPr>
              <a:t>Mạng TSLCD cấp I</a:t>
            </a:r>
            <a:r>
              <a:rPr lang="en-US" sz="2000">
                <a:solidFill>
                  <a:srgbClr val="002060"/>
                </a:solidFill>
                <a:latin typeface="Calibri" pitchFamily="34" charset="0"/>
              </a:rPr>
              <a:t> </a:t>
            </a:r>
            <a:r>
              <a:rPr lang="en-US">
                <a:solidFill>
                  <a:srgbClr val="002060"/>
                </a:solidFill>
                <a:latin typeface="Calibri" pitchFamily="34" charset="0"/>
              </a:rPr>
              <a:t>l</a:t>
            </a:r>
            <a:r>
              <a:rPr lang="vi-VN">
                <a:solidFill>
                  <a:srgbClr val="002060"/>
                </a:solidFill>
                <a:latin typeface="Calibri" pitchFamily="34" charset="0"/>
              </a:rPr>
              <a:t>à phân hệ của mạng TSLCD kết nối tới các thiết bị đầu cuối tại V</a:t>
            </a:r>
            <a:r>
              <a:rPr lang="en-US">
                <a:solidFill>
                  <a:srgbClr val="002060"/>
                </a:solidFill>
                <a:latin typeface="Calibri" pitchFamily="34" charset="0"/>
              </a:rPr>
              <a:t>P</a:t>
            </a:r>
            <a:r>
              <a:rPr lang="vi-VN">
                <a:solidFill>
                  <a:srgbClr val="002060"/>
                </a:solidFill>
                <a:latin typeface="Calibri" pitchFamily="34" charset="0"/>
              </a:rPr>
              <a:t> T</a:t>
            </a:r>
            <a:r>
              <a:rPr lang="en-US">
                <a:solidFill>
                  <a:srgbClr val="002060"/>
                </a:solidFill>
                <a:latin typeface="Calibri" pitchFamily="34" charset="0"/>
              </a:rPr>
              <a:t>Ư</a:t>
            </a:r>
            <a:r>
              <a:rPr lang="vi-VN">
                <a:solidFill>
                  <a:srgbClr val="002060"/>
                </a:solidFill>
                <a:latin typeface="Calibri" pitchFamily="34" charset="0"/>
              </a:rPr>
              <a:t>Đ, V</a:t>
            </a:r>
            <a:r>
              <a:rPr lang="en-US">
                <a:solidFill>
                  <a:srgbClr val="002060"/>
                </a:solidFill>
                <a:latin typeface="Calibri" pitchFamily="34" charset="0"/>
              </a:rPr>
              <a:t>P CP</a:t>
            </a:r>
            <a:r>
              <a:rPr lang="vi-VN">
                <a:solidFill>
                  <a:srgbClr val="002060"/>
                </a:solidFill>
                <a:latin typeface="Calibri" pitchFamily="34" charset="0"/>
              </a:rPr>
              <a:t>, V</a:t>
            </a:r>
            <a:r>
              <a:rPr lang="en-US">
                <a:solidFill>
                  <a:srgbClr val="002060"/>
                </a:solidFill>
                <a:latin typeface="Calibri" pitchFamily="34" charset="0"/>
              </a:rPr>
              <a:t>P CTN</a:t>
            </a:r>
            <a:r>
              <a:rPr lang="vi-VN">
                <a:solidFill>
                  <a:srgbClr val="002060"/>
                </a:solidFill>
                <a:latin typeface="Calibri" pitchFamily="34" charset="0"/>
              </a:rPr>
              <a:t>, V</a:t>
            </a:r>
            <a:r>
              <a:rPr lang="en-US">
                <a:solidFill>
                  <a:srgbClr val="002060"/>
                </a:solidFill>
                <a:latin typeface="Calibri" pitchFamily="34" charset="0"/>
              </a:rPr>
              <a:t>P QH</a:t>
            </a:r>
            <a:r>
              <a:rPr lang="vi-VN">
                <a:solidFill>
                  <a:srgbClr val="002060"/>
                </a:solidFill>
                <a:latin typeface="Calibri" pitchFamily="34" charset="0"/>
              </a:rPr>
              <a:t>, các Bộ, Ban, ngành và các cơ quan tương đương trực thuộc T</a:t>
            </a:r>
            <a:r>
              <a:rPr lang="en-US">
                <a:solidFill>
                  <a:srgbClr val="002060"/>
                </a:solidFill>
                <a:latin typeface="Calibri" pitchFamily="34" charset="0"/>
              </a:rPr>
              <a:t>Ư</a:t>
            </a:r>
            <a:r>
              <a:rPr lang="vi-VN">
                <a:solidFill>
                  <a:srgbClr val="002060"/>
                </a:solidFill>
                <a:latin typeface="Calibri" pitchFamily="34" charset="0"/>
              </a:rPr>
              <a:t>, Tỉnh/Thành ủy, </a:t>
            </a:r>
            <a:r>
              <a:rPr lang="en-US">
                <a:solidFill>
                  <a:srgbClr val="002060"/>
                </a:solidFill>
                <a:latin typeface="Calibri" pitchFamily="34" charset="0"/>
              </a:rPr>
              <a:t>HĐND</a:t>
            </a:r>
            <a:r>
              <a:rPr lang="vi-VN">
                <a:solidFill>
                  <a:srgbClr val="002060"/>
                </a:solidFill>
                <a:latin typeface="Calibri" pitchFamily="34" charset="0"/>
              </a:rPr>
              <a:t>, </a:t>
            </a:r>
            <a:r>
              <a:rPr lang="en-US">
                <a:solidFill>
                  <a:srgbClr val="002060"/>
                </a:solidFill>
                <a:latin typeface="Calibri" pitchFamily="34" charset="0"/>
              </a:rPr>
              <a:t>UBND </a:t>
            </a:r>
            <a:r>
              <a:rPr lang="vi-VN">
                <a:solidFill>
                  <a:srgbClr val="002060"/>
                </a:solidFill>
                <a:latin typeface="Calibri" pitchFamily="34" charset="0"/>
              </a:rPr>
              <a:t> tỉnh, thành phố trực thuộc T</a:t>
            </a:r>
            <a:r>
              <a:rPr lang="en-US">
                <a:solidFill>
                  <a:srgbClr val="002060"/>
                </a:solidFill>
                <a:latin typeface="Calibri" pitchFamily="34" charset="0"/>
              </a:rPr>
              <a:t>Ư</a:t>
            </a:r>
            <a:r>
              <a:rPr lang="vi-VN">
                <a:solidFill>
                  <a:srgbClr val="002060"/>
                </a:solidFill>
                <a:latin typeface="Calibri" pitchFamily="34" charset="0"/>
              </a:rPr>
              <a:t> </a:t>
            </a:r>
            <a:r>
              <a:rPr lang="vi-VN" b="1" u="sng">
                <a:solidFill>
                  <a:srgbClr val="002060"/>
                </a:solidFill>
                <a:latin typeface="Calibri" pitchFamily="34" charset="0"/>
              </a:rPr>
              <a:t>do Cục </a:t>
            </a:r>
            <a:r>
              <a:rPr lang="en-US" b="1" u="sng">
                <a:solidFill>
                  <a:srgbClr val="002060"/>
                </a:solidFill>
                <a:latin typeface="Calibri" pitchFamily="34" charset="0"/>
              </a:rPr>
              <a:t>BĐTƯ</a:t>
            </a:r>
            <a:r>
              <a:rPr lang="vi-VN" b="1" u="sng">
                <a:solidFill>
                  <a:srgbClr val="002060"/>
                </a:solidFill>
                <a:latin typeface="Calibri" pitchFamily="34" charset="0"/>
              </a:rPr>
              <a:t> cung cấp, quản lý, vận hành và khai thác</a:t>
            </a:r>
            <a:r>
              <a:rPr lang="vi-VN">
                <a:solidFill>
                  <a:srgbClr val="002060"/>
                </a:solidFill>
                <a:latin typeface="Calibri" pitchFamily="34" charset="0"/>
              </a:rPr>
              <a:t>.</a:t>
            </a:r>
            <a:endParaRPr lang="en-US">
              <a:solidFill>
                <a:srgbClr val="002060"/>
              </a:solidFill>
              <a:latin typeface="Calibri" pitchFamily="34" charset="0"/>
            </a:endParaRPr>
          </a:p>
        </p:txBody>
      </p:sp>
      <p:sp>
        <p:nvSpPr>
          <p:cNvPr id="15" name="TextBox 14">
            <a:extLst>
              <a:ext uri="{FF2B5EF4-FFF2-40B4-BE49-F238E27FC236}">
                <a16:creationId xmlns:a16="http://schemas.microsoft.com/office/drawing/2014/main" id="{15339E06-139D-4406-B936-7E9C548766A9}"/>
              </a:ext>
            </a:extLst>
          </p:cNvPr>
          <p:cNvSpPr txBox="1"/>
          <p:nvPr/>
        </p:nvSpPr>
        <p:spPr>
          <a:xfrm>
            <a:off x="1544714" y="4569933"/>
            <a:ext cx="10164686" cy="1231106"/>
          </a:xfrm>
          <a:prstGeom prst="rect">
            <a:avLst/>
          </a:prstGeom>
          <a:noFill/>
        </p:spPr>
        <p:txBody>
          <a:bodyPr wrap="square" rtlCol="0">
            <a:spAutoFit/>
          </a:bodyPr>
          <a:lstStyle/>
          <a:p>
            <a:pPr algn="just"/>
            <a:r>
              <a:rPr lang="vi-VN" sz="2000" b="1" u="sng">
                <a:solidFill>
                  <a:srgbClr val="0070C0"/>
                </a:solidFill>
                <a:latin typeface="Calibri" pitchFamily="34" charset="0"/>
              </a:rPr>
              <a:t>Mạng TSLCD cấp II</a:t>
            </a:r>
            <a:r>
              <a:rPr lang="en-US">
                <a:solidFill>
                  <a:srgbClr val="0070C0"/>
                </a:solidFill>
                <a:latin typeface="Calibri" pitchFamily="34" charset="0"/>
              </a:rPr>
              <a:t> l</a:t>
            </a:r>
            <a:r>
              <a:rPr lang="vi-VN">
                <a:solidFill>
                  <a:srgbClr val="0070C0"/>
                </a:solidFill>
                <a:latin typeface="Calibri" pitchFamily="34" charset="0"/>
              </a:rPr>
              <a:t>à phân hệ của mạng TSLCD kết nối tới các thiết bị đầu cuối tại các cơ quan cấp huyện bao gồm Quận/Huyện/Thị ủy, </a:t>
            </a:r>
            <a:r>
              <a:rPr lang="en-US">
                <a:solidFill>
                  <a:srgbClr val="0070C0"/>
                </a:solidFill>
                <a:latin typeface="Calibri" pitchFamily="34" charset="0"/>
              </a:rPr>
              <a:t>HĐND</a:t>
            </a:r>
            <a:r>
              <a:rPr lang="vi-VN">
                <a:solidFill>
                  <a:srgbClr val="0070C0"/>
                </a:solidFill>
                <a:latin typeface="Calibri" pitchFamily="34" charset="0"/>
              </a:rPr>
              <a:t>, </a:t>
            </a:r>
            <a:r>
              <a:rPr lang="en-US">
                <a:solidFill>
                  <a:srgbClr val="0070C0"/>
                </a:solidFill>
                <a:latin typeface="Calibri" pitchFamily="34" charset="0"/>
              </a:rPr>
              <a:t>UBND</a:t>
            </a:r>
            <a:r>
              <a:rPr lang="vi-VN">
                <a:solidFill>
                  <a:srgbClr val="0070C0"/>
                </a:solidFill>
                <a:latin typeface="Calibri" pitchFamily="34" charset="0"/>
              </a:rPr>
              <a:t> Quận/Huyện; các cơ quan cấp xã bao gồm Đảng ủy xã/phường, các cơ quan tương đư</a:t>
            </a:r>
            <a:r>
              <a:rPr lang="en-US">
                <a:solidFill>
                  <a:srgbClr val="0070C0"/>
                </a:solidFill>
                <a:latin typeface="Calibri" pitchFamily="34" charset="0"/>
              </a:rPr>
              <a:t>ơ</a:t>
            </a:r>
            <a:r>
              <a:rPr lang="vi-VN">
                <a:solidFill>
                  <a:srgbClr val="0070C0"/>
                </a:solidFill>
                <a:latin typeface="Calibri" pitchFamily="34" charset="0"/>
              </a:rPr>
              <a:t>ng cấp xã/phường </a:t>
            </a:r>
            <a:r>
              <a:rPr lang="vi-VN" b="1" u="sng">
                <a:solidFill>
                  <a:srgbClr val="0070C0"/>
                </a:solidFill>
                <a:latin typeface="Calibri" pitchFamily="34" charset="0"/>
              </a:rPr>
              <a:t>do doanh nghiệp viễn thông cung cấp, quản lý, vận hành và khai thác</a:t>
            </a:r>
            <a:r>
              <a:rPr lang="vi-VN">
                <a:solidFill>
                  <a:srgbClr val="0070C0"/>
                </a:solidFill>
                <a:latin typeface="Calibri" pitchFamily="34" charset="0"/>
              </a:rPr>
              <a:t> trên địa bàn</a:t>
            </a:r>
            <a:r>
              <a:rPr lang="en-US">
                <a:solidFill>
                  <a:srgbClr val="0070C0"/>
                </a:solidFill>
                <a:latin typeface="Calibri" pitchFamily="34" charset="0"/>
              </a:rPr>
              <a:t>.</a:t>
            </a:r>
          </a:p>
        </p:txBody>
      </p:sp>
      <p:sp>
        <p:nvSpPr>
          <p:cNvPr id="3" name="Flowchart: Connector 2"/>
          <p:cNvSpPr/>
          <p:nvPr/>
        </p:nvSpPr>
        <p:spPr>
          <a:xfrm>
            <a:off x="791346" y="1447800"/>
            <a:ext cx="655714" cy="680351"/>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100">
                <a:latin typeface="Calibri" pitchFamily="34" charset="0"/>
                <a:cs typeface="Arial" pitchFamily="34" charset="0"/>
              </a:rPr>
              <a:t>01</a:t>
            </a:r>
          </a:p>
        </p:txBody>
      </p:sp>
      <p:sp>
        <p:nvSpPr>
          <p:cNvPr id="16" name="Flowchart: Connector 15"/>
          <p:cNvSpPr/>
          <p:nvPr/>
        </p:nvSpPr>
        <p:spPr>
          <a:xfrm>
            <a:off x="791346" y="3138860"/>
            <a:ext cx="655714" cy="680351"/>
          </a:xfrm>
          <a:prstGeom prst="flowChartConnec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100"/>
              <a:t>02</a:t>
            </a:r>
          </a:p>
        </p:txBody>
      </p:sp>
      <p:sp>
        <p:nvSpPr>
          <p:cNvPr id="17" name="Flowchart: Connector 16"/>
          <p:cNvSpPr/>
          <p:nvPr/>
        </p:nvSpPr>
        <p:spPr>
          <a:xfrm>
            <a:off x="791346" y="4829920"/>
            <a:ext cx="655714" cy="680351"/>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100"/>
              <a:t>03</a:t>
            </a:r>
          </a:p>
        </p:txBody>
      </p:sp>
      <p:sp>
        <p:nvSpPr>
          <p:cNvPr id="4" name="TextBox 3"/>
          <p:cNvSpPr txBox="1"/>
          <p:nvPr/>
        </p:nvSpPr>
        <p:spPr>
          <a:xfrm>
            <a:off x="6250372" y="5881454"/>
            <a:ext cx="5459027" cy="369332"/>
          </a:xfrm>
          <a:prstGeom prst="rect">
            <a:avLst/>
          </a:prstGeom>
          <a:noFill/>
        </p:spPr>
        <p:txBody>
          <a:bodyPr wrap="square" rtlCol="0">
            <a:spAutoFit/>
          </a:bodyPr>
          <a:lstStyle/>
          <a:p>
            <a:pPr algn="r"/>
            <a:r>
              <a:rPr lang="en-US" i="1" err="1"/>
              <a:t>Ghi</a:t>
            </a:r>
            <a:r>
              <a:rPr lang="en-US" i="1"/>
              <a:t> </a:t>
            </a:r>
            <a:r>
              <a:rPr lang="en-US" i="1" err="1"/>
              <a:t>chú</a:t>
            </a:r>
            <a:r>
              <a:rPr lang="en-US" i="1"/>
              <a:t>: </a:t>
            </a:r>
            <a:r>
              <a:rPr lang="en-US" i="1" err="1"/>
              <a:t>Nguồn</a:t>
            </a:r>
            <a:r>
              <a:rPr lang="en-US" i="1"/>
              <a:t> </a:t>
            </a:r>
            <a:r>
              <a:rPr lang="en-US" i="1" err="1"/>
              <a:t>Thông</a:t>
            </a:r>
            <a:r>
              <a:rPr lang="en-US" i="1"/>
              <a:t> </a:t>
            </a:r>
            <a:r>
              <a:rPr lang="en-US" i="1" err="1"/>
              <a:t>tư</a:t>
            </a:r>
            <a:r>
              <a:rPr lang="en-US" i="1"/>
              <a:t> </a:t>
            </a:r>
            <a:r>
              <a:rPr lang="en-US" i="1" err="1"/>
              <a:t>số</a:t>
            </a:r>
            <a:r>
              <a:rPr lang="en-US" i="1"/>
              <a:t> 27/2017/TT-BTTTT</a:t>
            </a:r>
          </a:p>
        </p:txBody>
      </p:sp>
    </p:spTree>
    <p:extLst>
      <p:ext uri="{BB962C8B-B14F-4D97-AF65-F5344CB8AC3E}">
        <p14:creationId xmlns:p14="http://schemas.microsoft.com/office/powerpoint/2010/main" val="31125342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14" grpId="0"/>
      <p:bldP spid="15" grpId="0"/>
      <p:bldP spid="3" grpId="0" animBg="1"/>
      <p:bldP spid="16" grpId="0" animBg="1"/>
      <p:bldP spid="17"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96049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rgbClr val="00B0F0"/>
                </a:solidFill>
                <a:latin typeface="Times New Roman" panose="02020603050405020304" pitchFamily="18" charset="0"/>
                <a:cs typeface="Times New Roman" panose="02020603050405020304" pitchFamily="18" charset="0"/>
              </a:rPr>
              <a:t>ỨNG DỤNG THƯỜNG TRIỂN KHAI TRÊN MẠNG TSLCD</a:t>
            </a:r>
          </a:p>
        </p:txBody>
      </p:sp>
      <p:sp>
        <p:nvSpPr>
          <p:cNvPr id="29" name="TextBox 28">
            <a:extLst>
              <a:ext uri="{FF2B5EF4-FFF2-40B4-BE49-F238E27FC236}">
                <a16:creationId xmlns:a16="http://schemas.microsoft.com/office/drawing/2014/main" id="{15339E06-139D-4406-B936-7E9C548766A9}"/>
              </a:ext>
            </a:extLst>
          </p:cNvPr>
          <p:cNvSpPr txBox="1"/>
          <p:nvPr/>
        </p:nvSpPr>
        <p:spPr>
          <a:xfrm>
            <a:off x="1544714" y="1292647"/>
            <a:ext cx="10164686" cy="369332"/>
          </a:xfrm>
          <a:prstGeom prst="rect">
            <a:avLst/>
          </a:prstGeom>
          <a:noFill/>
        </p:spPr>
        <p:txBody>
          <a:bodyPr wrap="square" rtlCol="0">
            <a:spAutoFit/>
          </a:bodyPr>
          <a:lstStyle/>
          <a:p>
            <a:pPr algn="just"/>
            <a:r>
              <a:rPr lang="en-US" err="1">
                <a:solidFill>
                  <a:schemeClr val="accent2">
                    <a:lumMod val="75000"/>
                  </a:schemeClr>
                </a:solidFill>
                <a:latin typeface="Calibri" pitchFamily="34" charset="0"/>
              </a:rPr>
              <a:t>Hệ</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thống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quản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lý</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văn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bản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và</a:t>
            </a:r>
            <a:r>
              <a:rPr lang="en-US">
                <a:solidFill>
                  <a:schemeClr val="accent2">
                    <a:lumMod val="75000"/>
                  </a:schemeClr>
                </a:solidFill>
                <a:latin typeface="Calibri" pitchFamily="34" charset="0"/>
              </a:rPr>
              <a:t> điều hành </a:t>
            </a:r>
            <a:r>
              <a:rPr lang="en-US" err="1">
                <a:solidFill>
                  <a:schemeClr val="accent2">
                    <a:lumMod val="75000"/>
                  </a:schemeClr>
                </a:solidFill>
                <a:latin typeface="Calibri" pitchFamily="34" charset="0"/>
              </a:rPr>
              <a:t>của</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tỉnh</a:t>
            </a:r>
            <a:r>
              <a:rPr lang="en-US">
                <a:solidFill>
                  <a:schemeClr val="accent2">
                    <a:lumMod val="75000"/>
                  </a:schemeClr>
                </a:solidFill>
                <a:latin typeface="Calibri" pitchFamily="34" charset="0"/>
              </a:rPr>
              <a:t>/</a:t>
            </a:r>
            <a:r>
              <a:rPr lang="en-US" err="1">
                <a:solidFill>
                  <a:schemeClr val="accent2">
                    <a:lumMod val="75000"/>
                  </a:schemeClr>
                </a:solidFill>
                <a:latin typeface="Calibri" pitchFamily="34" charset="0"/>
              </a:rPr>
              <a:t>Tp</a:t>
            </a:r>
            <a:endParaRPr lang="en-US">
              <a:solidFill>
                <a:schemeClr val="accent2">
                  <a:lumMod val="75000"/>
                </a:schemeClr>
              </a:solidFill>
              <a:latin typeface="Calibri" pitchFamily="34" charset="0"/>
            </a:endParaRPr>
          </a:p>
        </p:txBody>
      </p:sp>
      <p:sp>
        <p:nvSpPr>
          <p:cNvPr id="2" name="Hexagon 1">
            <a:extLst>
              <a:ext uri="{FF2B5EF4-FFF2-40B4-BE49-F238E27FC236}">
                <a16:creationId xmlns:a16="http://schemas.microsoft.com/office/drawing/2014/main" id="{167362AE-B397-465E-ABDE-ABF35527C6CA}"/>
              </a:ext>
            </a:extLst>
          </p:cNvPr>
          <p:cNvSpPr/>
          <p:nvPr/>
        </p:nvSpPr>
        <p:spPr>
          <a:xfrm>
            <a:off x="843379" y="1209353"/>
            <a:ext cx="603681" cy="529900"/>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b="1">
                <a:solidFill>
                  <a:schemeClr val="accent2">
                    <a:lumMod val="75000"/>
                  </a:schemeClr>
                </a:solidFill>
                <a:latin typeface="+mj-lt"/>
              </a:rPr>
              <a:t>1</a:t>
            </a:r>
            <a:endParaRPr lang="vi-VN" b="1">
              <a:solidFill>
                <a:schemeClr val="accent2">
                  <a:lumMod val="75000"/>
                </a:schemeClr>
              </a:solidFill>
              <a:latin typeface="+mj-lt"/>
            </a:endParaRPr>
          </a:p>
        </p:txBody>
      </p:sp>
      <p:sp>
        <p:nvSpPr>
          <p:cNvPr id="11" name="Hexagon 10">
            <a:extLst>
              <a:ext uri="{FF2B5EF4-FFF2-40B4-BE49-F238E27FC236}">
                <a16:creationId xmlns:a16="http://schemas.microsoft.com/office/drawing/2014/main" id="{6AD00EBC-02E9-4C4A-91FC-2237A4F47CB1}"/>
              </a:ext>
            </a:extLst>
          </p:cNvPr>
          <p:cNvSpPr/>
          <p:nvPr/>
        </p:nvSpPr>
        <p:spPr>
          <a:xfrm>
            <a:off x="843379" y="1913815"/>
            <a:ext cx="603681" cy="529900"/>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b="1">
                <a:solidFill>
                  <a:schemeClr val="accent2">
                    <a:lumMod val="75000"/>
                  </a:schemeClr>
                </a:solidFill>
                <a:latin typeface="+mj-lt"/>
              </a:rPr>
              <a:t>2</a:t>
            </a:r>
            <a:endParaRPr lang="vi-VN" b="1">
              <a:solidFill>
                <a:schemeClr val="accent2">
                  <a:lumMod val="75000"/>
                </a:schemeClr>
              </a:solidFill>
              <a:latin typeface="+mj-lt"/>
            </a:endParaRPr>
          </a:p>
        </p:txBody>
      </p:sp>
      <p:sp>
        <p:nvSpPr>
          <p:cNvPr id="12" name="Hexagon 11">
            <a:extLst>
              <a:ext uri="{FF2B5EF4-FFF2-40B4-BE49-F238E27FC236}">
                <a16:creationId xmlns:a16="http://schemas.microsoft.com/office/drawing/2014/main" id="{E4C5C4E5-939F-4DF9-87D5-E5CE52EDC43D}"/>
              </a:ext>
            </a:extLst>
          </p:cNvPr>
          <p:cNvSpPr/>
          <p:nvPr/>
        </p:nvSpPr>
        <p:spPr>
          <a:xfrm>
            <a:off x="843379" y="2618277"/>
            <a:ext cx="603681" cy="529900"/>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b="1">
                <a:solidFill>
                  <a:schemeClr val="accent2">
                    <a:lumMod val="75000"/>
                  </a:schemeClr>
                </a:solidFill>
                <a:latin typeface="+mj-lt"/>
              </a:rPr>
              <a:t>3</a:t>
            </a:r>
            <a:endParaRPr lang="vi-VN" b="1">
              <a:solidFill>
                <a:schemeClr val="accent2">
                  <a:lumMod val="75000"/>
                </a:schemeClr>
              </a:solidFill>
              <a:latin typeface="+mj-lt"/>
            </a:endParaRPr>
          </a:p>
        </p:txBody>
      </p:sp>
      <p:sp>
        <p:nvSpPr>
          <p:cNvPr id="13" name="Hexagon 12">
            <a:extLst>
              <a:ext uri="{FF2B5EF4-FFF2-40B4-BE49-F238E27FC236}">
                <a16:creationId xmlns:a16="http://schemas.microsoft.com/office/drawing/2014/main" id="{5923A161-4887-481A-9A5E-AC00C60B154C}"/>
              </a:ext>
            </a:extLst>
          </p:cNvPr>
          <p:cNvSpPr/>
          <p:nvPr/>
        </p:nvSpPr>
        <p:spPr>
          <a:xfrm>
            <a:off x="843379" y="3461386"/>
            <a:ext cx="603681" cy="529900"/>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b="1">
                <a:solidFill>
                  <a:schemeClr val="accent2">
                    <a:lumMod val="75000"/>
                  </a:schemeClr>
                </a:solidFill>
                <a:latin typeface="+mj-lt"/>
              </a:rPr>
              <a:t>4</a:t>
            </a:r>
            <a:endParaRPr lang="vi-VN" b="1">
              <a:solidFill>
                <a:schemeClr val="accent2">
                  <a:lumMod val="75000"/>
                </a:schemeClr>
              </a:solidFill>
              <a:latin typeface="+mj-lt"/>
            </a:endParaRPr>
          </a:p>
        </p:txBody>
      </p:sp>
      <p:sp>
        <p:nvSpPr>
          <p:cNvPr id="18" name="Hexagon 17">
            <a:extLst>
              <a:ext uri="{FF2B5EF4-FFF2-40B4-BE49-F238E27FC236}">
                <a16:creationId xmlns:a16="http://schemas.microsoft.com/office/drawing/2014/main" id="{5FE8E435-B2E2-4BBF-BF34-C50B39C61BA2}"/>
              </a:ext>
            </a:extLst>
          </p:cNvPr>
          <p:cNvSpPr/>
          <p:nvPr/>
        </p:nvSpPr>
        <p:spPr>
          <a:xfrm>
            <a:off x="843379" y="4400734"/>
            <a:ext cx="603681" cy="529900"/>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b="1">
                <a:solidFill>
                  <a:schemeClr val="accent2">
                    <a:lumMod val="75000"/>
                  </a:schemeClr>
                </a:solidFill>
                <a:latin typeface="+mj-lt"/>
              </a:rPr>
              <a:t>5</a:t>
            </a:r>
            <a:endParaRPr lang="vi-VN" b="1">
              <a:solidFill>
                <a:schemeClr val="accent2">
                  <a:lumMod val="75000"/>
                </a:schemeClr>
              </a:solidFill>
              <a:latin typeface="+mj-lt"/>
            </a:endParaRPr>
          </a:p>
        </p:txBody>
      </p:sp>
      <p:sp>
        <p:nvSpPr>
          <p:cNvPr id="19" name="Hexagon 18">
            <a:extLst>
              <a:ext uri="{FF2B5EF4-FFF2-40B4-BE49-F238E27FC236}">
                <a16:creationId xmlns:a16="http://schemas.microsoft.com/office/drawing/2014/main" id="{068715F0-9D99-49FE-A611-DBEC1C037DC7}"/>
              </a:ext>
            </a:extLst>
          </p:cNvPr>
          <p:cNvSpPr/>
          <p:nvPr/>
        </p:nvSpPr>
        <p:spPr>
          <a:xfrm>
            <a:off x="843379" y="5305218"/>
            <a:ext cx="603681" cy="529900"/>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b="1">
                <a:solidFill>
                  <a:schemeClr val="accent2">
                    <a:lumMod val="75000"/>
                  </a:schemeClr>
                </a:solidFill>
                <a:latin typeface="+mj-lt"/>
              </a:rPr>
              <a:t>6</a:t>
            </a:r>
            <a:endParaRPr lang="vi-VN" b="1">
              <a:solidFill>
                <a:schemeClr val="accent2">
                  <a:lumMod val="75000"/>
                </a:schemeClr>
              </a:solidFill>
              <a:latin typeface="+mj-lt"/>
            </a:endParaRPr>
          </a:p>
        </p:txBody>
      </p:sp>
      <p:sp>
        <p:nvSpPr>
          <p:cNvPr id="10" name="TextBox 9">
            <a:extLst>
              <a:ext uri="{FF2B5EF4-FFF2-40B4-BE49-F238E27FC236}">
                <a16:creationId xmlns:a16="http://schemas.microsoft.com/office/drawing/2014/main" id="{15339E06-139D-4406-B936-7E9C548766A9}"/>
              </a:ext>
            </a:extLst>
          </p:cNvPr>
          <p:cNvSpPr txBox="1"/>
          <p:nvPr/>
        </p:nvSpPr>
        <p:spPr>
          <a:xfrm>
            <a:off x="1544714" y="1986459"/>
            <a:ext cx="10164686" cy="369332"/>
          </a:xfrm>
          <a:prstGeom prst="rect">
            <a:avLst/>
          </a:prstGeom>
          <a:noFill/>
        </p:spPr>
        <p:txBody>
          <a:bodyPr wrap="square" rtlCol="0">
            <a:spAutoFit/>
          </a:bodyPr>
          <a:lstStyle/>
          <a:p>
            <a:pPr algn="just"/>
            <a:r>
              <a:rPr lang="en-US" err="1">
                <a:solidFill>
                  <a:schemeClr val="accent2">
                    <a:lumMod val="75000"/>
                  </a:schemeClr>
                </a:solidFill>
                <a:latin typeface="Calibri" pitchFamily="34" charset="0"/>
              </a:rPr>
              <a:t>Phần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mềm</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Một</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cửa</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điện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tử</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giải</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quyết</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hồ</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sơ</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thủ</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tục</a:t>
            </a:r>
            <a:r>
              <a:rPr lang="en-US">
                <a:solidFill>
                  <a:schemeClr val="accent2">
                    <a:lumMod val="75000"/>
                  </a:schemeClr>
                </a:solidFill>
                <a:latin typeface="Calibri" pitchFamily="34" charset="0"/>
              </a:rPr>
              <a:t> hành </a:t>
            </a:r>
            <a:r>
              <a:rPr lang="en-US" err="1">
                <a:solidFill>
                  <a:schemeClr val="accent2">
                    <a:lumMod val="75000"/>
                  </a:schemeClr>
                </a:solidFill>
                <a:latin typeface="Calibri" pitchFamily="34" charset="0"/>
              </a:rPr>
              <a:t>chính</a:t>
            </a:r>
            <a:endParaRPr lang="en-US">
              <a:solidFill>
                <a:schemeClr val="accent2">
                  <a:lumMod val="75000"/>
                </a:schemeClr>
              </a:solidFill>
              <a:latin typeface="Calibri" pitchFamily="34" charset="0"/>
            </a:endParaRPr>
          </a:p>
        </p:txBody>
      </p:sp>
      <p:sp>
        <p:nvSpPr>
          <p:cNvPr id="14" name="TextBox 13">
            <a:extLst>
              <a:ext uri="{FF2B5EF4-FFF2-40B4-BE49-F238E27FC236}">
                <a16:creationId xmlns:a16="http://schemas.microsoft.com/office/drawing/2014/main" id="{15339E06-139D-4406-B936-7E9C548766A9}"/>
              </a:ext>
            </a:extLst>
          </p:cNvPr>
          <p:cNvSpPr txBox="1"/>
          <p:nvPr/>
        </p:nvSpPr>
        <p:spPr>
          <a:xfrm>
            <a:off x="1544714" y="2680271"/>
            <a:ext cx="10164686" cy="369332"/>
          </a:xfrm>
          <a:prstGeom prst="rect">
            <a:avLst/>
          </a:prstGeom>
          <a:noFill/>
        </p:spPr>
        <p:txBody>
          <a:bodyPr wrap="square" rtlCol="0">
            <a:spAutoFit/>
          </a:bodyPr>
          <a:lstStyle/>
          <a:p>
            <a:pPr algn="just"/>
            <a:r>
              <a:rPr lang="en-US" err="1">
                <a:solidFill>
                  <a:schemeClr val="accent2">
                    <a:lumMod val="75000"/>
                  </a:schemeClr>
                </a:solidFill>
              </a:rPr>
              <a:t>Phần</a:t>
            </a:r>
            <a:r>
              <a:rPr lang="en-US">
                <a:solidFill>
                  <a:schemeClr val="accent2">
                    <a:lumMod val="75000"/>
                  </a:schemeClr>
                </a:solidFill>
              </a:rPr>
              <a:t> </a:t>
            </a:r>
            <a:r>
              <a:rPr lang="en-US" err="1">
                <a:solidFill>
                  <a:schemeClr val="accent2">
                    <a:lumMod val="75000"/>
                  </a:schemeClr>
                </a:solidFill>
              </a:rPr>
              <a:t>mềm</a:t>
            </a:r>
            <a:r>
              <a:rPr lang="en-US">
                <a:solidFill>
                  <a:schemeClr val="accent2">
                    <a:lumMod val="75000"/>
                  </a:schemeClr>
                </a:solidFill>
              </a:rPr>
              <a:t> </a:t>
            </a:r>
            <a:r>
              <a:rPr lang="en-US" err="1">
                <a:solidFill>
                  <a:schemeClr val="accent2">
                    <a:lumMod val="75000"/>
                  </a:schemeClr>
                </a:solidFill>
              </a:rPr>
              <a:t>Quản</a:t>
            </a:r>
            <a:r>
              <a:rPr lang="en-US">
                <a:solidFill>
                  <a:schemeClr val="accent2">
                    <a:lumMod val="75000"/>
                  </a:schemeClr>
                </a:solidFill>
              </a:rPr>
              <a:t> </a:t>
            </a:r>
            <a:r>
              <a:rPr lang="en-US" err="1">
                <a:solidFill>
                  <a:schemeClr val="accent2">
                    <a:lumMod val="75000"/>
                  </a:schemeClr>
                </a:solidFill>
              </a:rPr>
              <a:t>lý</a:t>
            </a:r>
            <a:r>
              <a:rPr lang="en-US">
                <a:solidFill>
                  <a:schemeClr val="accent2">
                    <a:lumMod val="75000"/>
                  </a:schemeClr>
                </a:solidFill>
              </a:rPr>
              <a:t> </a:t>
            </a:r>
            <a:r>
              <a:rPr lang="en-US" err="1">
                <a:solidFill>
                  <a:schemeClr val="accent2">
                    <a:lumMod val="75000"/>
                  </a:schemeClr>
                </a:solidFill>
              </a:rPr>
              <a:t>hồ</a:t>
            </a:r>
            <a:r>
              <a:rPr lang="en-US">
                <a:solidFill>
                  <a:schemeClr val="accent2">
                    <a:lumMod val="75000"/>
                  </a:schemeClr>
                </a:solidFill>
              </a:rPr>
              <a:t> </a:t>
            </a:r>
            <a:r>
              <a:rPr lang="en-US" err="1">
                <a:solidFill>
                  <a:schemeClr val="accent2">
                    <a:lumMod val="75000"/>
                  </a:schemeClr>
                </a:solidFill>
              </a:rPr>
              <a:t>sơ</a:t>
            </a:r>
            <a:r>
              <a:rPr lang="en-US">
                <a:solidFill>
                  <a:schemeClr val="accent2">
                    <a:lumMod val="75000"/>
                  </a:schemeClr>
                </a:solidFill>
              </a:rPr>
              <a:t> </a:t>
            </a:r>
            <a:r>
              <a:rPr lang="en-US" err="1">
                <a:solidFill>
                  <a:schemeClr val="accent2">
                    <a:lumMod val="75000"/>
                  </a:schemeClr>
                </a:solidFill>
              </a:rPr>
              <a:t>cán</a:t>
            </a:r>
            <a:r>
              <a:rPr lang="en-US">
                <a:solidFill>
                  <a:schemeClr val="accent2">
                    <a:lumMod val="75000"/>
                  </a:schemeClr>
                </a:solidFill>
              </a:rPr>
              <a:t> </a:t>
            </a:r>
            <a:r>
              <a:rPr lang="en-US" err="1">
                <a:solidFill>
                  <a:schemeClr val="accent2">
                    <a:lumMod val="75000"/>
                  </a:schemeClr>
                </a:solidFill>
              </a:rPr>
              <a:t>bộ</a:t>
            </a:r>
            <a:r>
              <a:rPr lang="en-US">
                <a:solidFill>
                  <a:schemeClr val="accent2">
                    <a:lumMod val="75000"/>
                  </a:schemeClr>
                </a:solidFill>
              </a:rPr>
              <a:t>, </a:t>
            </a:r>
            <a:r>
              <a:rPr lang="en-US" err="1">
                <a:solidFill>
                  <a:schemeClr val="accent2">
                    <a:lumMod val="75000"/>
                  </a:schemeClr>
                </a:solidFill>
              </a:rPr>
              <a:t>công</a:t>
            </a:r>
            <a:r>
              <a:rPr lang="en-US">
                <a:solidFill>
                  <a:schemeClr val="accent2">
                    <a:lumMod val="75000"/>
                  </a:schemeClr>
                </a:solidFill>
              </a:rPr>
              <a:t> </a:t>
            </a:r>
            <a:r>
              <a:rPr lang="en-US" err="1">
                <a:solidFill>
                  <a:schemeClr val="accent2">
                    <a:lumMod val="75000"/>
                  </a:schemeClr>
                </a:solidFill>
              </a:rPr>
              <a:t>chức</a:t>
            </a:r>
            <a:r>
              <a:rPr lang="en-US">
                <a:solidFill>
                  <a:schemeClr val="accent2">
                    <a:lumMod val="75000"/>
                  </a:schemeClr>
                </a:solidFill>
              </a:rPr>
              <a:t>, </a:t>
            </a:r>
            <a:r>
              <a:rPr lang="en-US" err="1">
                <a:solidFill>
                  <a:schemeClr val="accent2">
                    <a:lumMod val="75000"/>
                  </a:schemeClr>
                </a:solidFill>
              </a:rPr>
              <a:t>viên</a:t>
            </a:r>
            <a:r>
              <a:rPr lang="en-US">
                <a:solidFill>
                  <a:schemeClr val="accent2">
                    <a:lumMod val="75000"/>
                  </a:schemeClr>
                </a:solidFill>
              </a:rPr>
              <a:t> </a:t>
            </a:r>
            <a:r>
              <a:rPr lang="en-US" err="1">
                <a:solidFill>
                  <a:schemeClr val="accent2">
                    <a:lumMod val="75000"/>
                  </a:schemeClr>
                </a:solidFill>
              </a:rPr>
              <a:t>chức</a:t>
            </a:r>
            <a:r>
              <a:rPr lang="en-US">
                <a:solidFill>
                  <a:schemeClr val="accent2">
                    <a:lumMod val="75000"/>
                  </a:schemeClr>
                </a:solidFill>
              </a:rPr>
              <a:t> </a:t>
            </a:r>
            <a:r>
              <a:rPr lang="en-US" err="1">
                <a:solidFill>
                  <a:schemeClr val="accent2">
                    <a:lumMod val="75000"/>
                  </a:schemeClr>
                </a:solidFill>
              </a:rPr>
              <a:t>của</a:t>
            </a:r>
            <a:r>
              <a:rPr lang="en-US">
                <a:solidFill>
                  <a:schemeClr val="accent2">
                    <a:lumMod val="75000"/>
                  </a:schemeClr>
                </a:solidFill>
              </a:rPr>
              <a:t> </a:t>
            </a:r>
            <a:r>
              <a:rPr lang="en-US" err="1">
                <a:solidFill>
                  <a:schemeClr val="accent2">
                    <a:lumMod val="75000"/>
                  </a:schemeClr>
                </a:solidFill>
              </a:rPr>
              <a:t>tỉnh</a:t>
            </a:r>
            <a:r>
              <a:rPr lang="en-US">
                <a:solidFill>
                  <a:schemeClr val="accent2">
                    <a:lumMod val="75000"/>
                  </a:schemeClr>
                </a:solidFill>
              </a:rPr>
              <a:t>/TP</a:t>
            </a:r>
          </a:p>
        </p:txBody>
      </p:sp>
      <p:sp>
        <p:nvSpPr>
          <p:cNvPr id="15" name="TextBox 14">
            <a:extLst>
              <a:ext uri="{FF2B5EF4-FFF2-40B4-BE49-F238E27FC236}">
                <a16:creationId xmlns:a16="http://schemas.microsoft.com/office/drawing/2014/main" id="{15339E06-139D-4406-B936-7E9C548766A9}"/>
              </a:ext>
            </a:extLst>
          </p:cNvPr>
          <p:cNvSpPr txBox="1"/>
          <p:nvPr/>
        </p:nvSpPr>
        <p:spPr>
          <a:xfrm>
            <a:off x="1544714" y="3374083"/>
            <a:ext cx="10164686" cy="646331"/>
          </a:xfrm>
          <a:prstGeom prst="rect">
            <a:avLst/>
          </a:prstGeom>
          <a:noFill/>
        </p:spPr>
        <p:txBody>
          <a:bodyPr wrap="square" rtlCol="0">
            <a:spAutoFit/>
          </a:bodyPr>
          <a:lstStyle/>
          <a:p>
            <a:pPr algn="just"/>
            <a:r>
              <a:rPr lang="en-US" err="1">
                <a:solidFill>
                  <a:schemeClr val="accent2">
                    <a:lumMod val="75000"/>
                  </a:schemeClr>
                </a:solidFill>
                <a:latin typeface="Calibri" pitchFamily="34" charset="0"/>
              </a:rPr>
              <a:t>Trục</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kết</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nối</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liên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thông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nền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tảng</a:t>
            </a:r>
            <a:r>
              <a:rPr lang="en-US">
                <a:solidFill>
                  <a:schemeClr val="accent2">
                    <a:lumMod val="75000"/>
                  </a:schemeClr>
                </a:solidFill>
                <a:latin typeface="Calibri" pitchFamily="34" charset="0"/>
              </a:rPr>
              <a:t> chia </a:t>
            </a:r>
            <a:r>
              <a:rPr lang="en-US" err="1">
                <a:solidFill>
                  <a:schemeClr val="accent2">
                    <a:lumMod val="75000"/>
                  </a:schemeClr>
                </a:solidFill>
                <a:latin typeface="Calibri" pitchFamily="34" charset="0"/>
              </a:rPr>
              <a:t>sẻ</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tích</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hợp</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cấp</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tỉnh</a:t>
            </a:r>
            <a:r>
              <a:rPr lang="en-US">
                <a:solidFill>
                  <a:schemeClr val="accent2">
                    <a:lumMod val="75000"/>
                  </a:schemeClr>
                </a:solidFill>
                <a:latin typeface="Calibri" pitchFamily="34" charset="0"/>
              </a:rPr>
              <a:t> (LGSP) </a:t>
            </a:r>
            <a:r>
              <a:rPr lang="en-US" err="1">
                <a:solidFill>
                  <a:schemeClr val="accent2">
                    <a:lumMod val="75000"/>
                  </a:schemeClr>
                </a:solidFill>
                <a:latin typeface="Calibri" pitchFamily="34" charset="0"/>
              </a:rPr>
              <a:t>phục</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vụ</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truy</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cập</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kết</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nối</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đến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các</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hệ</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thống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thông</a:t>
            </a:r>
            <a:r>
              <a:rPr lang="en-US">
                <a:solidFill>
                  <a:schemeClr val="accent2">
                    <a:lumMod val="75000"/>
                  </a:schemeClr>
                </a:solidFill>
                <a:latin typeface="Calibri" pitchFamily="34" charset="0"/>
              </a:rPr>
              <a:t> tin, </a:t>
            </a:r>
            <a:r>
              <a:rPr lang="en-US" err="1">
                <a:solidFill>
                  <a:schemeClr val="accent2">
                    <a:lumMod val="75000"/>
                  </a:schemeClr>
                </a:solidFill>
                <a:latin typeface="Calibri" pitchFamily="34" charset="0"/>
              </a:rPr>
              <a:t>cơ</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sở</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dữ</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liệu</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dùng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chung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đặt</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tại</a:t>
            </a:r>
            <a:r>
              <a:rPr lang="en-US">
                <a:solidFill>
                  <a:schemeClr val="accent2">
                    <a:lumMod val="75000"/>
                  </a:schemeClr>
                </a:solidFill>
                <a:latin typeface="Calibri" pitchFamily="34" charset="0"/>
              </a:rPr>
              <a:t> Trung </a:t>
            </a:r>
            <a:r>
              <a:rPr lang="en-US" err="1">
                <a:solidFill>
                  <a:schemeClr val="accent2">
                    <a:lumMod val="75000"/>
                  </a:schemeClr>
                </a:solidFill>
                <a:latin typeface="Calibri" pitchFamily="34" charset="0"/>
              </a:rPr>
              <a:t>tâm</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dữ</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liệu</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của</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tỉnh</a:t>
            </a:r>
            <a:r>
              <a:rPr lang="en-US">
                <a:solidFill>
                  <a:schemeClr val="accent2">
                    <a:lumMod val="75000"/>
                  </a:schemeClr>
                </a:solidFill>
                <a:latin typeface="Calibri" pitchFamily="34" charset="0"/>
              </a:rPr>
              <a:t>/TP</a:t>
            </a:r>
          </a:p>
        </p:txBody>
      </p:sp>
      <p:sp>
        <p:nvSpPr>
          <p:cNvPr id="16" name="TextBox 15">
            <a:extLst>
              <a:ext uri="{FF2B5EF4-FFF2-40B4-BE49-F238E27FC236}">
                <a16:creationId xmlns:a16="http://schemas.microsoft.com/office/drawing/2014/main" id="{15339E06-139D-4406-B936-7E9C548766A9}"/>
              </a:ext>
            </a:extLst>
          </p:cNvPr>
          <p:cNvSpPr txBox="1"/>
          <p:nvPr/>
        </p:nvSpPr>
        <p:spPr>
          <a:xfrm>
            <a:off x="1544714" y="4344894"/>
            <a:ext cx="10164686" cy="646331"/>
          </a:xfrm>
          <a:prstGeom prst="rect">
            <a:avLst/>
          </a:prstGeom>
          <a:noFill/>
        </p:spPr>
        <p:txBody>
          <a:bodyPr wrap="square" rtlCol="0">
            <a:spAutoFit/>
          </a:bodyPr>
          <a:lstStyle/>
          <a:p>
            <a:pPr algn="just"/>
            <a:r>
              <a:rPr lang="en-US" err="1">
                <a:solidFill>
                  <a:schemeClr val="accent2">
                    <a:lumMod val="75000"/>
                  </a:schemeClr>
                </a:solidFill>
                <a:latin typeface="Calibri" pitchFamily="34" charset="0"/>
              </a:rPr>
              <a:t>Hệ</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thống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hội</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nghị</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truyền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hình</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trực</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tuyến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bao</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gồm</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Hệ</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thống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từ</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cấp</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tỉnh</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đến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cấp</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huyện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và</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hệ</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thống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từ</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cấp</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huyện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đến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cấp</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xã</a:t>
            </a:r>
            <a:endParaRPr lang="en-US">
              <a:solidFill>
                <a:schemeClr val="accent2">
                  <a:lumMod val="75000"/>
                </a:schemeClr>
              </a:solidFill>
              <a:latin typeface="Calibri" pitchFamily="34" charset="0"/>
            </a:endParaRPr>
          </a:p>
        </p:txBody>
      </p:sp>
      <p:sp>
        <p:nvSpPr>
          <p:cNvPr id="17" name="TextBox 16">
            <a:extLst>
              <a:ext uri="{FF2B5EF4-FFF2-40B4-BE49-F238E27FC236}">
                <a16:creationId xmlns:a16="http://schemas.microsoft.com/office/drawing/2014/main" id="{15339E06-139D-4406-B936-7E9C548766A9}"/>
              </a:ext>
            </a:extLst>
          </p:cNvPr>
          <p:cNvSpPr txBox="1"/>
          <p:nvPr/>
        </p:nvSpPr>
        <p:spPr>
          <a:xfrm>
            <a:off x="1544714" y="5251310"/>
            <a:ext cx="10164686" cy="646331"/>
          </a:xfrm>
          <a:prstGeom prst="rect">
            <a:avLst/>
          </a:prstGeom>
          <a:noFill/>
        </p:spPr>
        <p:txBody>
          <a:bodyPr wrap="square" rtlCol="0">
            <a:spAutoFit/>
          </a:bodyPr>
          <a:lstStyle/>
          <a:p>
            <a:pPr algn="just"/>
            <a:r>
              <a:rPr lang="en-US" err="1">
                <a:solidFill>
                  <a:schemeClr val="accent2">
                    <a:lumMod val="75000"/>
                  </a:schemeClr>
                </a:solidFill>
                <a:latin typeface="Calibri" pitchFamily="34" charset="0"/>
              </a:rPr>
              <a:t>Các</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hệ</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thống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ứng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dụng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công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nghệ</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thông</a:t>
            </a:r>
            <a:r>
              <a:rPr lang="en-US">
                <a:solidFill>
                  <a:schemeClr val="accent2">
                    <a:lumMod val="75000"/>
                  </a:schemeClr>
                </a:solidFill>
                <a:latin typeface="Calibri" pitchFamily="34" charset="0"/>
              </a:rPr>
              <a:t> tin, </a:t>
            </a:r>
            <a:r>
              <a:rPr lang="en-US" err="1">
                <a:solidFill>
                  <a:schemeClr val="accent2">
                    <a:lumMod val="75000"/>
                  </a:schemeClr>
                </a:solidFill>
                <a:latin typeface="Calibri" pitchFamily="34" charset="0"/>
              </a:rPr>
              <a:t>cơ</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sở</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dữ</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liệu</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chuyên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ngành</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khác</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cần</a:t>
            </a:r>
            <a:r>
              <a:rPr lang="en-US">
                <a:solidFill>
                  <a:schemeClr val="accent2">
                    <a:lumMod val="75000"/>
                  </a:schemeClr>
                </a:solidFill>
                <a:latin typeface="Calibri" pitchFamily="34" charset="0"/>
              </a:rPr>
              <a:t> an </a:t>
            </a:r>
            <a:r>
              <a:rPr lang="en-US" err="1">
                <a:solidFill>
                  <a:schemeClr val="accent2">
                    <a:lumMod val="75000"/>
                  </a:schemeClr>
                </a:solidFill>
                <a:latin typeface="Calibri" pitchFamily="34" charset="0"/>
              </a:rPr>
              <a:t>toàn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và</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bảo</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mật</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thông</a:t>
            </a:r>
            <a:r>
              <a:rPr lang="en-US">
                <a:solidFill>
                  <a:schemeClr val="accent2">
                    <a:lumMod val="75000"/>
                  </a:schemeClr>
                </a:solidFill>
                <a:latin typeface="Calibri" pitchFamily="34" charset="0"/>
              </a:rPr>
              <a:t> tin </a:t>
            </a:r>
            <a:r>
              <a:rPr lang="en-US" err="1">
                <a:solidFill>
                  <a:schemeClr val="accent2">
                    <a:lumMod val="75000"/>
                  </a:schemeClr>
                </a:solidFill>
                <a:latin typeface="Calibri" pitchFamily="34" charset="0"/>
              </a:rPr>
              <a:t>cao</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có</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yêu</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cầu</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kết</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nối</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liên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thông</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trao</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đổi</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dữ</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liệu</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giữa</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các</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cơ</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quan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đơn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vị</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trên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địa</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bàn</a:t>
            </a:r>
            <a:r>
              <a:rPr lang="en-US">
                <a:solidFill>
                  <a:schemeClr val="accent2">
                    <a:lumMod val="75000"/>
                  </a:schemeClr>
                </a:solidFill>
                <a:latin typeface="Calibri" pitchFamily="34" charset="0"/>
              </a:rPr>
              <a:t> </a:t>
            </a:r>
            <a:r>
              <a:rPr lang="en-US" err="1">
                <a:solidFill>
                  <a:schemeClr val="accent2">
                    <a:lumMod val="75000"/>
                  </a:schemeClr>
                </a:solidFill>
                <a:latin typeface="Calibri" pitchFamily="34" charset="0"/>
              </a:rPr>
              <a:t>tỉnh</a:t>
            </a:r>
            <a:r>
              <a:rPr lang="en-US">
                <a:solidFill>
                  <a:schemeClr val="accent2">
                    <a:lumMod val="75000"/>
                  </a:schemeClr>
                </a:solidFill>
                <a:latin typeface="Calibri" pitchFamily="34" charset="0"/>
              </a:rPr>
              <a:t>/</a:t>
            </a:r>
            <a:r>
              <a:rPr lang="en-US" err="1">
                <a:solidFill>
                  <a:schemeClr val="accent2">
                    <a:lumMod val="75000"/>
                  </a:schemeClr>
                </a:solidFill>
                <a:latin typeface="Calibri" pitchFamily="34" charset="0"/>
              </a:rPr>
              <a:t>Tp</a:t>
            </a:r>
            <a:endParaRPr lang="en-US">
              <a:solidFill>
                <a:schemeClr val="accent2">
                  <a:lumMod val="75000"/>
                </a:schemeClr>
              </a:solidFill>
              <a:latin typeface="Calibri" pitchFamily="34" charset="0"/>
            </a:endParaRPr>
          </a:p>
        </p:txBody>
      </p:sp>
      <p:sp>
        <p:nvSpPr>
          <p:cNvPr id="3" name="TextBox 2"/>
          <p:cNvSpPr txBox="1"/>
          <p:nvPr/>
        </p:nvSpPr>
        <p:spPr>
          <a:xfrm>
            <a:off x="1544714" y="5872764"/>
            <a:ext cx="1559094" cy="369332"/>
          </a:xfrm>
          <a:prstGeom prst="rect">
            <a:avLst/>
          </a:prstGeom>
          <a:noFill/>
        </p:spPr>
        <p:txBody>
          <a:bodyPr wrap="square" rtlCol="0">
            <a:spAutoFit/>
          </a:bodyPr>
          <a:lstStyle/>
          <a:p>
            <a:r>
              <a:rPr lang="en-US">
                <a:solidFill>
                  <a:schemeClr val="accent2">
                    <a:lumMod val="75000"/>
                  </a:schemeClr>
                </a:solidFill>
              </a:rPr>
              <a:t>… </a:t>
            </a:r>
            <a:r>
              <a:rPr lang="en-US" err="1">
                <a:solidFill>
                  <a:schemeClr val="accent2">
                    <a:lumMod val="75000"/>
                  </a:schemeClr>
                </a:solidFill>
              </a:rPr>
              <a:t>vv</a:t>
            </a:r>
            <a:endParaRPr lang="en-US">
              <a:solidFill>
                <a:schemeClr val="accent2">
                  <a:lumMod val="75000"/>
                </a:schemeClr>
              </a:solidFill>
            </a:endParaRPr>
          </a:p>
        </p:txBody>
      </p:sp>
    </p:spTree>
    <p:extLst>
      <p:ext uri="{BB962C8B-B14F-4D97-AF65-F5344CB8AC3E}">
        <p14:creationId xmlns:p14="http://schemas.microsoft.com/office/powerpoint/2010/main" val="197100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down)">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2" grpId="0" animBg="1"/>
      <p:bldP spid="11" grpId="0" animBg="1"/>
      <p:bldP spid="12" grpId="0" animBg="1"/>
      <p:bldP spid="13" grpId="0" animBg="1"/>
      <p:bldP spid="18" grpId="0" animBg="1"/>
      <p:bldP spid="19" grpId="0" animBg="1"/>
      <p:bldP spid="10" grpId="0"/>
      <p:bldP spid="14" grpId="0"/>
      <p:bldP spid="15" grpId="0"/>
      <p:bldP spid="16" grpId="0"/>
      <p:bldP spid="1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820798"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a:ln/>
                <a:solidFill>
                  <a:srgbClr val="00B0F0"/>
                </a:solidFill>
                <a:latin typeface="Times New Roman" panose="02020603050405020304" pitchFamily="18" charset="0"/>
                <a:cs typeface="Times New Roman" panose="02020603050405020304" pitchFamily="18" charset="0"/>
              </a:rPr>
              <a:t>DANH MỤC CƠ QUAN DÙNG KÊNH TSLCD CẤP II</a:t>
            </a:r>
          </a:p>
        </p:txBody>
      </p:sp>
      <p:sp>
        <p:nvSpPr>
          <p:cNvPr id="3" name="Rectangle 2"/>
          <p:cNvSpPr/>
          <p:nvPr/>
        </p:nvSpPr>
        <p:spPr>
          <a:xfrm>
            <a:off x="975803" y="1323166"/>
            <a:ext cx="1785152" cy="445300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err="1">
                <a:latin typeface="Calibri" pitchFamily="34" charset="0"/>
                <a:cs typeface="Times New Roman" pitchFamily="18" charset="0"/>
              </a:rPr>
              <a:t>Các</a:t>
            </a:r>
            <a:r>
              <a:rPr lang="en-US" sz="2000">
                <a:latin typeface="Calibri" pitchFamily="34" charset="0"/>
                <a:cs typeface="Times New Roman" pitchFamily="18" charset="0"/>
              </a:rPr>
              <a:t> </a:t>
            </a:r>
            <a:r>
              <a:rPr lang="en-US" sz="2000" err="1">
                <a:latin typeface="Calibri" pitchFamily="34" charset="0"/>
                <a:cs typeface="Times New Roman" pitchFamily="18" charset="0"/>
              </a:rPr>
              <a:t>cơ</a:t>
            </a:r>
            <a:r>
              <a:rPr lang="en-US" sz="2000">
                <a:latin typeface="Calibri" pitchFamily="34" charset="0"/>
                <a:cs typeface="Times New Roman" pitchFamily="18" charset="0"/>
              </a:rPr>
              <a:t> </a:t>
            </a:r>
            <a:r>
              <a:rPr lang="en-US" sz="2000" err="1">
                <a:latin typeface="Calibri" pitchFamily="34" charset="0"/>
                <a:cs typeface="Times New Roman" pitchFamily="18" charset="0"/>
              </a:rPr>
              <a:t>quan</a:t>
            </a:r>
            <a:r>
              <a:rPr lang="en-US" sz="2000">
                <a:latin typeface="Calibri" pitchFamily="34" charset="0"/>
                <a:cs typeface="Times New Roman" pitchFamily="18" charset="0"/>
              </a:rPr>
              <a:t> </a:t>
            </a:r>
            <a:r>
              <a:rPr lang="en-US" sz="2000" err="1">
                <a:latin typeface="Calibri" pitchFamily="34" charset="0"/>
                <a:cs typeface="Times New Roman" pitchFamily="18" charset="0"/>
              </a:rPr>
              <a:t>sử</a:t>
            </a:r>
            <a:r>
              <a:rPr lang="en-US" sz="2000">
                <a:latin typeface="Calibri" pitchFamily="34" charset="0"/>
                <a:cs typeface="Times New Roman" pitchFamily="18" charset="0"/>
              </a:rPr>
              <a:t> </a:t>
            </a:r>
            <a:r>
              <a:rPr lang="en-US" sz="2000" err="1">
                <a:latin typeface="Calibri" pitchFamily="34" charset="0"/>
                <a:cs typeface="Times New Roman" pitchFamily="18" charset="0"/>
              </a:rPr>
              <a:t>dụng</a:t>
            </a:r>
            <a:r>
              <a:rPr lang="en-US" sz="2000">
                <a:latin typeface="Calibri" pitchFamily="34" charset="0"/>
                <a:cs typeface="Times New Roman" pitchFamily="18" charset="0"/>
              </a:rPr>
              <a:t> </a:t>
            </a:r>
            <a:r>
              <a:rPr lang="en-US" sz="2000" err="1">
                <a:latin typeface="Calibri" pitchFamily="34" charset="0"/>
                <a:cs typeface="Times New Roman" pitchFamily="18" charset="0"/>
              </a:rPr>
              <a:t>Mạng</a:t>
            </a:r>
            <a:r>
              <a:rPr lang="en-US" sz="2000">
                <a:latin typeface="Calibri" pitchFamily="34" charset="0"/>
                <a:cs typeface="Times New Roman" pitchFamily="18" charset="0"/>
              </a:rPr>
              <a:t> TSCLC </a:t>
            </a:r>
            <a:r>
              <a:rPr lang="en-US" sz="2000" err="1">
                <a:latin typeface="Calibri" pitchFamily="34" charset="0"/>
                <a:cs typeface="Times New Roman" pitchFamily="18" charset="0"/>
              </a:rPr>
              <a:t>cấp</a:t>
            </a:r>
            <a:r>
              <a:rPr lang="en-US" sz="2000">
                <a:latin typeface="Calibri" pitchFamily="34" charset="0"/>
                <a:cs typeface="Times New Roman" pitchFamily="18" charset="0"/>
              </a:rPr>
              <a:t> II </a:t>
            </a:r>
            <a:r>
              <a:rPr lang="en-US" sz="2000" err="1">
                <a:latin typeface="Calibri" pitchFamily="34" charset="0"/>
                <a:cs typeface="Times New Roman" pitchFamily="18" charset="0"/>
              </a:rPr>
              <a:t>để</a:t>
            </a:r>
            <a:r>
              <a:rPr lang="en-US" sz="2000">
                <a:latin typeface="Calibri" pitchFamily="34" charset="0"/>
                <a:cs typeface="Times New Roman" pitchFamily="18" charset="0"/>
              </a:rPr>
              <a:t> </a:t>
            </a:r>
            <a:r>
              <a:rPr lang="en-US" sz="2000" err="1">
                <a:latin typeface="Calibri" pitchFamily="34" charset="0"/>
                <a:cs typeface="Times New Roman" pitchFamily="18" charset="0"/>
              </a:rPr>
              <a:t>kết</a:t>
            </a:r>
            <a:r>
              <a:rPr lang="en-US" sz="2000">
                <a:latin typeface="Calibri" pitchFamily="34" charset="0"/>
                <a:cs typeface="Times New Roman" pitchFamily="18" charset="0"/>
              </a:rPr>
              <a:t> </a:t>
            </a:r>
            <a:r>
              <a:rPr lang="en-US" sz="2000" err="1">
                <a:latin typeface="Calibri" pitchFamily="34" charset="0"/>
                <a:cs typeface="Times New Roman" pitchFamily="18" charset="0"/>
              </a:rPr>
              <a:t>nối</a:t>
            </a:r>
            <a:r>
              <a:rPr lang="en-US" sz="2000">
                <a:latin typeface="Calibri" pitchFamily="34" charset="0"/>
                <a:cs typeface="Times New Roman" pitchFamily="18" charset="0"/>
              </a:rPr>
              <a:t> </a:t>
            </a:r>
            <a:r>
              <a:rPr lang="en-US" sz="2000" err="1">
                <a:latin typeface="Calibri" pitchFamily="34" charset="0"/>
                <a:cs typeface="Times New Roman" pitchFamily="18" charset="0"/>
              </a:rPr>
              <a:t>vào</a:t>
            </a:r>
            <a:r>
              <a:rPr lang="en-US" sz="2000">
                <a:latin typeface="Calibri" pitchFamily="34" charset="0"/>
                <a:cs typeface="Times New Roman" pitchFamily="18" charset="0"/>
              </a:rPr>
              <a:t> </a:t>
            </a:r>
            <a:r>
              <a:rPr lang="en-US" sz="2000" err="1">
                <a:latin typeface="Calibri" pitchFamily="34" charset="0"/>
                <a:cs typeface="Times New Roman" pitchFamily="18" charset="0"/>
              </a:rPr>
              <a:t>Mạng</a:t>
            </a:r>
            <a:r>
              <a:rPr lang="en-US" sz="2000">
                <a:latin typeface="Calibri" pitchFamily="34" charset="0"/>
                <a:cs typeface="Times New Roman" pitchFamily="18" charset="0"/>
              </a:rPr>
              <a:t> TSLCD </a:t>
            </a:r>
            <a:r>
              <a:rPr lang="en-US" sz="2000" err="1">
                <a:latin typeface="Calibri" pitchFamily="34" charset="0"/>
                <a:cs typeface="Times New Roman" pitchFamily="18" charset="0"/>
              </a:rPr>
              <a:t>cấp</a:t>
            </a:r>
            <a:r>
              <a:rPr lang="en-US" sz="2000">
                <a:latin typeface="Calibri" pitchFamily="34" charset="0"/>
                <a:cs typeface="Times New Roman" pitchFamily="18" charset="0"/>
              </a:rPr>
              <a:t> I</a:t>
            </a:r>
          </a:p>
        </p:txBody>
      </p:sp>
      <p:sp>
        <p:nvSpPr>
          <p:cNvPr id="15" name="Rectangle 14"/>
          <p:cNvSpPr/>
          <p:nvPr/>
        </p:nvSpPr>
        <p:spPr>
          <a:xfrm>
            <a:off x="2920753" y="1323166"/>
            <a:ext cx="8648947" cy="143291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b="1" u="sng" err="1">
                <a:latin typeface="Calibri" pitchFamily="34" charset="0"/>
                <a:cs typeface="Times New Roman" pitchFamily="18" charset="0"/>
              </a:rPr>
              <a:t>Cấp</a:t>
            </a:r>
            <a:r>
              <a:rPr lang="en-US" b="1" u="sng">
                <a:latin typeface="Calibri" pitchFamily="34" charset="0"/>
                <a:cs typeface="Times New Roman" pitchFamily="18" charset="0"/>
              </a:rPr>
              <a:t> </a:t>
            </a:r>
            <a:r>
              <a:rPr lang="en-US" b="1" u="sng" err="1">
                <a:latin typeface="Calibri" pitchFamily="34" charset="0"/>
                <a:cs typeface="Times New Roman" pitchFamily="18" charset="0"/>
              </a:rPr>
              <a:t>tỉnh</a:t>
            </a:r>
            <a:r>
              <a:rPr lang="en-US" b="1" u="sng">
                <a:latin typeface="Calibri" pitchFamily="34" charset="0"/>
                <a:cs typeface="Times New Roman" pitchFamily="18" charset="0"/>
              </a:rPr>
              <a:t>: </a:t>
            </a:r>
          </a:p>
          <a:p>
            <a:r>
              <a:rPr lang="en-US">
                <a:latin typeface="Calibri" pitchFamily="34" charset="0"/>
                <a:cs typeface="Times New Roman" pitchFamily="18" charset="0"/>
              </a:rPr>
              <a:t>- </a:t>
            </a:r>
            <a:r>
              <a:rPr lang="en-US" err="1">
                <a:latin typeface="Calibri" pitchFamily="34" charset="0"/>
                <a:cs typeface="Times New Roman" pitchFamily="18" charset="0"/>
              </a:rPr>
              <a:t>Cơ</a:t>
            </a:r>
            <a:r>
              <a:rPr lang="en-US">
                <a:latin typeface="Calibri" pitchFamily="34" charset="0"/>
                <a:cs typeface="Times New Roman" pitchFamily="18" charset="0"/>
              </a:rPr>
              <a:t> </a:t>
            </a:r>
            <a:r>
              <a:rPr lang="en-US" err="1">
                <a:latin typeface="Calibri" pitchFamily="34" charset="0"/>
                <a:cs typeface="Times New Roman" pitchFamily="18" charset="0"/>
              </a:rPr>
              <a:t>quan</a:t>
            </a:r>
            <a:r>
              <a:rPr lang="en-US">
                <a:latin typeface="Calibri" pitchFamily="34" charset="0"/>
                <a:cs typeface="Times New Roman" pitchFamily="18" charset="0"/>
              </a:rPr>
              <a:t> </a:t>
            </a:r>
            <a:r>
              <a:rPr lang="en-US" err="1">
                <a:latin typeface="Calibri" pitchFamily="34" charset="0"/>
                <a:cs typeface="Times New Roman" pitchFamily="18" charset="0"/>
              </a:rPr>
              <a:t>Đảng</a:t>
            </a:r>
            <a:r>
              <a:rPr lang="en-US">
                <a:latin typeface="Calibri" pitchFamily="34" charset="0"/>
                <a:cs typeface="Times New Roman" pitchFamily="18" charset="0"/>
              </a:rPr>
              <a:t>: </a:t>
            </a:r>
            <a:r>
              <a:rPr lang="en-US" err="1">
                <a:latin typeface="Calibri" pitchFamily="34" charset="0"/>
                <a:cs typeface="Times New Roman" pitchFamily="18" charset="0"/>
              </a:rPr>
              <a:t>Các</a:t>
            </a:r>
            <a:r>
              <a:rPr lang="en-US">
                <a:latin typeface="Calibri" pitchFamily="34" charset="0"/>
                <a:cs typeface="Times New Roman" pitchFamily="18" charset="0"/>
              </a:rPr>
              <a:t> Ban </a:t>
            </a:r>
            <a:r>
              <a:rPr lang="en-US" err="1">
                <a:latin typeface="Calibri" pitchFamily="34" charset="0"/>
                <a:cs typeface="Times New Roman" pitchFamily="18" charset="0"/>
              </a:rPr>
              <a:t>Đảng</a:t>
            </a:r>
            <a:endParaRPr lang="en-US">
              <a:latin typeface="Calibri" pitchFamily="34" charset="0"/>
              <a:cs typeface="Times New Roman" pitchFamily="18" charset="0"/>
            </a:endParaRPr>
          </a:p>
          <a:p>
            <a:r>
              <a:rPr lang="en-US">
                <a:latin typeface="Calibri" pitchFamily="34" charset="0"/>
                <a:cs typeface="Times New Roman" pitchFamily="18" charset="0"/>
              </a:rPr>
              <a:t>- </a:t>
            </a:r>
            <a:r>
              <a:rPr lang="en-US" err="1">
                <a:latin typeface="Calibri" pitchFamily="34" charset="0"/>
                <a:cs typeface="Times New Roman" pitchFamily="18" charset="0"/>
              </a:rPr>
              <a:t>Cơ</a:t>
            </a:r>
            <a:r>
              <a:rPr lang="en-US">
                <a:latin typeface="Calibri" pitchFamily="34" charset="0"/>
                <a:cs typeface="Times New Roman" pitchFamily="18" charset="0"/>
              </a:rPr>
              <a:t> </a:t>
            </a:r>
            <a:r>
              <a:rPr lang="en-US" err="1">
                <a:latin typeface="Calibri" pitchFamily="34" charset="0"/>
                <a:cs typeface="Times New Roman" pitchFamily="18" charset="0"/>
              </a:rPr>
              <a:t>quan</a:t>
            </a:r>
            <a:r>
              <a:rPr lang="en-US">
                <a:latin typeface="Calibri" pitchFamily="34" charset="0"/>
                <a:cs typeface="Times New Roman" pitchFamily="18" charset="0"/>
              </a:rPr>
              <a:t> </a:t>
            </a:r>
            <a:r>
              <a:rPr lang="en-US" err="1">
                <a:latin typeface="Calibri" pitchFamily="34" charset="0"/>
                <a:cs typeface="Times New Roman" pitchFamily="18" charset="0"/>
              </a:rPr>
              <a:t>Nhà</a:t>
            </a:r>
            <a:r>
              <a:rPr lang="en-US">
                <a:latin typeface="Calibri" pitchFamily="34" charset="0"/>
                <a:cs typeface="Times New Roman" pitchFamily="18" charset="0"/>
              </a:rPr>
              <a:t> </a:t>
            </a:r>
            <a:r>
              <a:rPr lang="en-US" err="1">
                <a:latin typeface="Calibri" pitchFamily="34" charset="0"/>
                <a:cs typeface="Times New Roman" pitchFamily="18" charset="0"/>
              </a:rPr>
              <a:t>nước</a:t>
            </a:r>
            <a:r>
              <a:rPr lang="en-US">
                <a:latin typeface="Calibri" pitchFamily="34" charset="0"/>
                <a:cs typeface="Times New Roman" pitchFamily="18" charset="0"/>
              </a:rPr>
              <a:t>: </a:t>
            </a:r>
            <a:r>
              <a:rPr lang="en-US" err="1">
                <a:latin typeface="Calibri" pitchFamily="34" charset="0"/>
                <a:cs typeface="Times New Roman" pitchFamily="18" charset="0"/>
              </a:rPr>
              <a:t>Sở</a:t>
            </a:r>
            <a:r>
              <a:rPr lang="en-US">
                <a:latin typeface="Calibri" pitchFamily="34" charset="0"/>
                <a:cs typeface="Times New Roman" pitchFamily="18" charset="0"/>
              </a:rPr>
              <a:t> </a:t>
            </a:r>
            <a:r>
              <a:rPr lang="en-US" err="1">
                <a:latin typeface="Calibri" pitchFamily="34" charset="0"/>
                <a:cs typeface="Times New Roman" pitchFamily="18" charset="0"/>
              </a:rPr>
              <a:t>và</a:t>
            </a:r>
            <a:r>
              <a:rPr lang="en-US">
                <a:latin typeface="Calibri" pitchFamily="34" charset="0"/>
                <a:cs typeface="Times New Roman" pitchFamily="18" charset="0"/>
              </a:rPr>
              <a:t> </a:t>
            </a:r>
            <a:r>
              <a:rPr lang="en-US" err="1">
                <a:latin typeface="Calibri" pitchFamily="34" charset="0"/>
                <a:cs typeface="Times New Roman" pitchFamily="18" charset="0"/>
              </a:rPr>
              <a:t>các</a:t>
            </a:r>
            <a:r>
              <a:rPr lang="en-US">
                <a:latin typeface="Calibri" pitchFamily="34" charset="0"/>
                <a:cs typeface="Times New Roman" pitchFamily="18" charset="0"/>
              </a:rPr>
              <a:t> </a:t>
            </a:r>
            <a:r>
              <a:rPr lang="en-US" err="1">
                <a:latin typeface="Calibri" pitchFamily="34" charset="0"/>
                <a:cs typeface="Times New Roman" pitchFamily="18" charset="0"/>
              </a:rPr>
              <a:t>cơ</a:t>
            </a:r>
            <a:r>
              <a:rPr lang="en-US">
                <a:latin typeface="Calibri" pitchFamily="34" charset="0"/>
                <a:cs typeface="Times New Roman" pitchFamily="18" charset="0"/>
              </a:rPr>
              <a:t> </a:t>
            </a:r>
            <a:r>
              <a:rPr lang="en-US" err="1">
                <a:latin typeface="Calibri" pitchFamily="34" charset="0"/>
                <a:cs typeface="Times New Roman" pitchFamily="18" charset="0"/>
              </a:rPr>
              <a:t>quan</a:t>
            </a:r>
            <a:r>
              <a:rPr lang="en-US">
                <a:latin typeface="Calibri" pitchFamily="34" charset="0"/>
                <a:cs typeface="Times New Roman" pitchFamily="18" charset="0"/>
              </a:rPr>
              <a:t> </a:t>
            </a:r>
            <a:r>
              <a:rPr lang="en-US" err="1">
                <a:latin typeface="Calibri" pitchFamily="34" charset="0"/>
                <a:cs typeface="Times New Roman" pitchFamily="18" charset="0"/>
              </a:rPr>
              <a:t>ngang</a:t>
            </a:r>
            <a:r>
              <a:rPr lang="en-US">
                <a:latin typeface="Calibri" pitchFamily="34" charset="0"/>
                <a:cs typeface="Times New Roman" pitchFamily="18" charset="0"/>
              </a:rPr>
              <a:t> </a:t>
            </a:r>
            <a:r>
              <a:rPr lang="en-US" err="1">
                <a:latin typeface="Calibri" pitchFamily="34" charset="0"/>
                <a:cs typeface="Times New Roman" pitchFamily="18" charset="0"/>
              </a:rPr>
              <a:t>Sở</a:t>
            </a:r>
            <a:r>
              <a:rPr lang="en-US">
                <a:latin typeface="Calibri" pitchFamily="34" charset="0"/>
                <a:cs typeface="Times New Roman" pitchFamily="18" charset="0"/>
              </a:rPr>
              <a:t> </a:t>
            </a:r>
            <a:r>
              <a:rPr lang="en-US" err="1">
                <a:latin typeface="Calibri" pitchFamily="34" charset="0"/>
                <a:cs typeface="Times New Roman" pitchFamily="18" charset="0"/>
              </a:rPr>
              <a:t>trực</a:t>
            </a:r>
            <a:r>
              <a:rPr lang="en-US">
                <a:latin typeface="Calibri" pitchFamily="34" charset="0"/>
                <a:cs typeface="Times New Roman" pitchFamily="18" charset="0"/>
              </a:rPr>
              <a:t> </a:t>
            </a:r>
            <a:r>
              <a:rPr lang="en-US" err="1">
                <a:latin typeface="Calibri" pitchFamily="34" charset="0"/>
                <a:cs typeface="Times New Roman" pitchFamily="18" charset="0"/>
              </a:rPr>
              <a:t>thuộc</a:t>
            </a:r>
            <a:r>
              <a:rPr lang="en-US">
                <a:latin typeface="Calibri" pitchFamily="34" charset="0"/>
                <a:cs typeface="Times New Roman" pitchFamily="18" charset="0"/>
              </a:rPr>
              <a:t> UBND </a:t>
            </a:r>
            <a:r>
              <a:rPr lang="en-US" err="1">
                <a:latin typeface="Calibri" pitchFamily="34" charset="0"/>
                <a:cs typeface="Times New Roman" pitchFamily="18" charset="0"/>
              </a:rPr>
              <a:t>cấp</a:t>
            </a:r>
            <a:r>
              <a:rPr lang="en-US">
                <a:latin typeface="Calibri" pitchFamily="34" charset="0"/>
                <a:cs typeface="Times New Roman" pitchFamily="18" charset="0"/>
              </a:rPr>
              <a:t> </a:t>
            </a:r>
            <a:r>
              <a:rPr lang="en-US" err="1">
                <a:latin typeface="Calibri" pitchFamily="34" charset="0"/>
                <a:cs typeface="Times New Roman" pitchFamily="18" charset="0"/>
              </a:rPr>
              <a:t>tỉnh</a:t>
            </a:r>
            <a:r>
              <a:rPr lang="en-US">
                <a:latin typeface="Calibri" pitchFamily="34" charset="0"/>
                <a:cs typeface="Times New Roman" pitchFamily="18" charset="0"/>
              </a:rPr>
              <a:t>, </a:t>
            </a:r>
            <a:r>
              <a:rPr lang="en-US" err="1">
                <a:latin typeface="Calibri" pitchFamily="34" charset="0"/>
                <a:cs typeface="Times New Roman" pitchFamily="18" charset="0"/>
              </a:rPr>
              <a:t>các</a:t>
            </a:r>
            <a:r>
              <a:rPr lang="en-US">
                <a:latin typeface="Calibri" pitchFamily="34" charset="0"/>
                <a:cs typeface="Times New Roman" pitchFamily="18" charset="0"/>
              </a:rPr>
              <a:t> </a:t>
            </a:r>
            <a:r>
              <a:rPr lang="en-US" err="1">
                <a:latin typeface="Calibri" pitchFamily="34" charset="0"/>
                <a:cs typeface="Times New Roman" pitchFamily="18" charset="0"/>
              </a:rPr>
              <a:t>cơ</a:t>
            </a:r>
            <a:r>
              <a:rPr lang="en-US">
                <a:latin typeface="Calibri" pitchFamily="34" charset="0"/>
                <a:cs typeface="Times New Roman" pitchFamily="18" charset="0"/>
              </a:rPr>
              <a:t> </a:t>
            </a:r>
            <a:r>
              <a:rPr lang="en-US" err="1">
                <a:latin typeface="Calibri" pitchFamily="34" charset="0"/>
                <a:cs typeface="Times New Roman" pitchFamily="18" charset="0"/>
              </a:rPr>
              <a:t>quan</a:t>
            </a:r>
            <a:r>
              <a:rPr lang="en-US">
                <a:latin typeface="Calibri" pitchFamily="34" charset="0"/>
                <a:cs typeface="Times New Roman" pitchFamily="18" charset="0"/>
              </a:rPr>
              <a:t> </a:t>
            </a:r>
            <a:r>
              <a:rPr lang="en-US" err="1">
                <a:latin typeface="Calibri" pitchFamily="34" charset="0"/>
                <a:cs typeface="Times New Roman" pitchFamily="18" charset="0"/>
              </a:rPr>
              <a:t>ngành</a:t>
            </a:r>
            <a:r>
              <a:rPr lang="en-US">
                <a:latin typeface="Calibri" pitchFamily="34" charset="0"/>
                <a:cs typeface="Times New Roman" pitchFamily="18" charset="0"/>
              </a:rPr>
              <a:t> </a:t>
            </a:r>
            <a:r>
              <a:rPr lang="en-US" err="1">
                <a:latin typeface="Calibri" pitchFamily="34" charset="0"/>
                <a:cs typeface="Times New Roman" pitchFamily="18" charset="0"/>
              </a:rPr>
              <a:t>dọc</a:t>
            </a:r>
            <a:r>
              <a:rPr lang="en-US">
                <a:latin typeface="Calibri" pitchFamily="34" charset="0"/>
                <a:cs typeface="Times New Roman" pitchFamily="18" charset="0"/>
              </a:rPr>
              <a:t> TƯ ở </a:t>
            </a:r>
            <a:r>
              <a:rPr lang="en-US" err="1">
                <a:latin typeface="Calibri" pitchFamily="34" charset="0"/>
                <a:cs typeface="Times New Roman" pitchFamily="18" charset="0"/>
              </a:rPr>
              <a:t>cấp</a:t>
            </a:r>
            <a:r>
              <a:rPr lang="en-US">
                <a:latin typeface="Calibri" pitchFamily="34" charset="0"/>
                <a:cs typeface="Times New Roman" pitchFamily="18" charset="0"/>
              </a:rPr>
              <a:t> </a:t>
            </a:r>
            <a:r>
              <a:rPr lang="en-US" err="1">
                <a:latin typeface="Calibri" pitchFamily="34" charset="0"/>
                <a:cs typeface="Times New Roman" pitchFamily="18" charset="0"/>
              </a:rPr>
              <a:t>tỉnh</a:t>
            </a:r>
            <a:endParaRPr lang="en-US">
              <a:latin typeface="Calibri" pitchFamily="34" charset="0"/>
              <a:cs typeface="Times New Roman" pitchFamily="18" charset="0"/>
            </a:endParaRPr>
          </a:p>
        </p:txBody>
      </p:sp>
      <p:sp>
        <p:nvSpPr>
          <p:cNvPr id="16" name="Rectangle 15"/>
          <p:cNvSpPr/>
          <p:nvPr/>
        </p:nvSpPr>
        <p:spPr>
          <a:xfrm>
            <a:off x="2920753" y="3163614"/>
            <a:ext cx="8648947" cy="10910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b="1" u="sng" err="1">
                <a:latin typeface="Calibri" pitchFamily="34" charset="0"/>
                <a:cs typeface="Times New Roman" pitchFamily="18" charset="0"/>
              </a:rPr>
              <a:t>Cấp</a:t>
            </a:r>
            <a:r>
              <a:rPr lang="en-US" b="1" u="sng">
                <a:latin typeface="Calibri" pitchFamily="34" charset="0"/>
                <a:cs typeface="Times New Roman" pitchFamily="18" charset="0"/>
              </a:rPr>
              <a:t> </a:t>
            </a:r>
            <a:r>
              <a:rPr lang="en-US" b="1" u="sng" err="1">
                <a:latin typeface="Calibri" pitchFamily="34" charset="0"/>
                <a:cs typeface="Times New Roman" pitchFamily="18" charset="0"/>
              </a:rPr>
              <a:t>huyện</a:t>
            </a:r>
            <a:r>
              <a:rPr lang="en-US" b="1" u="sng">
                <a:latin typeface="Calibri" pitchFamily="34" charset="0"/>
                <a:cs typeface="Times New Roman" pitchFamily="18" charset="0"/>
              </a:rPr>
              <a:t>: </a:t>
            </a:r>
          </a:p>
          <a:p>
            <a:r>
              <a:rPr lang="en-US">
                <a:latin typeface="Calibri" pitchFamily="34" charset="0"/>
                <a:cs typeface="Times New Roman" pitchFamily="18" charset="0"/>
              </a:rPr>
              <a:t>- </a:t>
            </a:r>
            <a:r>
              <a:rPr lang="en-US" b="1" err="1">
                <a:latin typeface="Calibri" pitchFamily="34" charset="0"/>
                <a:cs typeface="Times New Roman" pitchFamily="18" charset="0"/>
              </a:rPr>
              <a:t>Cơ</a:t>
            </a:r>
            <a:r>
              <a:rPr lang="en-US" b="1">
                <a:latin typeface="Calibri" pitchFamily="34" charset="0"/>
                <a:cs typeface="Times New Roman" pitchFamily="18" charset="0"/>
              </a:rPr>
              <a:t> </a:t>
            </a:r>
            <a:r>
              <a:rPr lang="en-US" b="1" err="1">
                <a:latin typeface="Calibri" pitchFamily="34" charset="0"/>
                <a:cs typeface="Times New Roman" pitchFamily="18" charset="0"/>
              </a:rPr>
              <a:t>quan</a:t>
            </a:r>
            <a:r>
              <a:rPr lang="en-US" b="1">
                <a:latin typeface="Calibri" pitchFamily="34" charset="0"/>
                <a:cs typeface="Times New Roman" pitchFamily="18" charset="0"/>
              </a:rPr>
              <a:t> </a:t>
            </a:r>
            <a:r>
              <a:rPr lang="en-US" b="1" err="1">
                <a:latin typeface="Calibri" pitchFamily="34" charset="0"/>
                <a:cs typeface="Times New Roman" pitchFamily="18" charset="0"/>
              </a:rPr>
              <a:t>Đảng</a:t>
            </a:r>
            <a:r>
              <a:rPr lang="en-US">
                <a:latin typeface="Calibri" pitchFamily="34" charset="0"/>
                <a:cs typeface="Times New Roman" pitchFamily="18" charset="0"/>
              </a:rPr>
              <a:t>: </a:t>
            </a:r>
            <a:r>
              <a:rPr lang="en-US" err="1">
                <a:latin typeface="Calibri" pitchFamily="34" charset="0"/>
                <a:cs typeface="Times New Roman" pitchFamily="18" charset="0"/>
              </a:rPr>
              <a:t>Quận</a:t>
            </a:r>
            <a:r>
              <a:rPr lang="en-US">
                <a:latin typeface="Calibri" pitchFamily="34" charset="0"/>
                <a:cs typeface="Times New Roman" pitchFamily="18" charset="0"/>
              </a:rPr>
              <a:t> </a:t>
            </a:r>
            <a:r>
              <a:rPr lang="en-US" err="1">
                <a:latin typeface="Calibri" pitchFamily="34" charset="0"/>
                <a:cs typeface="Times New Roman" pitchFamily="18" charset="0"/>
              </a:rPr>
              <a:t>ủy</a:t>
            </a:r>
            <a:r>
              <a:rPr lang="en-US">
                <a:latin typeface="Calibri" pitchFamily="34" charset="0"/>
                <a:cs typeface="Times New Roman" pitchFamily="18" charset="0"/>
              </a:rPr>
              <a:t>, </a:t>
            </a:r>
            <a:r>
              <a:rPr lang="en-US" err="1">
                <a:latin typeface="Calibri" pitchFamily="34" charset="0"/>
                <a:cs typeface="Times New Roman" pitchFamily="18" charset="0"/>
              </a:rPr>
              <a:t>Huyện</a:t>
            </a:r>
            <a:r>
              <a:rPr lang="en-US">
                <a:latin typeface="Calibri" pitchFamily="34" charset="0"/>
                <a:cs typeface="Times New Roman" pitchFamily="18" charset="0"/>
              </a:rPr>
              <a:t> </a:t>
            </a:r>
            <a:r>
              <a:rPr lang="en-US" err="1">
                <a:latin typeface="Calibri" pitchFamily="34" charset="0"/>
                <a:cs typeface="Times New Roman" pitchFamily="18" charset="0"/>
              </a:rPr>
              <a:t>ủy</a:t>
            </a:r>
            <a:r>
              <a:rPr lang="en-US">
                <a:latin typeface="Calibri" pitchFamily="34" charset="0"/>
                <a:cs typeface="Times New Roman" pitchFamily="18" charset="0"/>
              </a:rPr>
              <a:t>, Thị </a:t>
            </a:r>
            <a:r>
              <a:rPr lang="en-US" err="1">
                <a:latin typeface="Calibri" pitchFamily="34" charset="0"/>
                <a:cs typeface="Times New Roman" pitchFamily="18" charset="0"/>
              </a:rPr>
              <a:t>ủy</a:t>
            </a:r>
            <a:r>
              <a:rPr lang="en-US">
                <a:latin typeface="Calibri" pitchFamily="34" charset="0"/>
                <a:cs typeface="Times New Roman" pitchFamily="18" charset="0"/>
              </a:rPr>
              <a:t>, Thành </a:t>
            </a:r>
            <a:r>
              <a:rPr lang="en-US" err="1">
                <a:latin typeface="Calibri" pitchFamily="34" charset="0"/>
                <a:cs typeface="Times New Roman" pitchFamily="18" charset="0"/>
              </a:rPr>
              <a:t>ủy</a:t>
            </a:r>
            <a:endParaRPr lang="en-US">
              <a:latin typeface="Calibri" pitchFamily="34" charset="0"/>
              <a:cs typeface="Times New Roman" pitchFamily="18" charset="0"/>
            </a:endParaRPr>
          </a:p>
          <a:p>
            <a:r>
              <a:rPr lang="en-US">
                <a:latin typeface="Calibri" pitchFamily="34" charset="0"/>
                <a:cs typeface="Times New Roman" pitchFamily="18" charset="0"/>
              </a:rPr>
              <a:t>- </a:t>
            </a:r>
            <a:r>
              <a:rPr lang="en-US" b="1" err="1">
                <a:latin typeface="Calibri" pitchFamily="34" charset="0"/>
                <a:cs typeface="Times New Roman" pitchFamily="18" charset="0"/>
              </a:rPr>
              <a:t>Cơ</a:t>
            </a:r>
            <a:r>
              <a:rPr lang="en-US" b="1">
                <a:latin typeface="Calibri" pitchFamily="34" charset="0"/>
                <a:cs typeface="Times New Roman" pitchFamily="18" charset="0"/>
              </a:rPr>
              <a:t> </a:t>
            </a:r>
            <a:r>
              <a:rPr lang="en-US" b="1" err="1">
                <a:latin typeface="Calibri" pitchFamily="34" charset="0"/>
                <a:cs typeface="Times New Roman" pitchFamily="18" charset="0"/>
              </a:rPr>
              <a:t>quan</a:t>
            </a:r>
            <a:r>
              <a:rPr lang="en-US" b="1">
                <a:latin typeface="Calibri" pitchFamily="34" charset="0"/>
                <a:cs typeface="Times New Roman" pitchFamily="18" charset="0"/>
              </a:rPr>
              <a:t> </a:t>
            </a:r>
            <a:r>
              <a:rPr lang="en-US" b="1" err="1">
                <a:latin typeface="Calibri" pitchFamily="34" charset="0"/>
                <a:cs typeface="Times New Roman" pitchFamily="18" charset="0"/>
              </a:rPr>
              <a:t>Nhà</a:t>
            </a:r>
            <a:r>
              <a:rPr lang="en-US" b="1">
                <a:latin typeface="Calibri" pitchFamily="34" charset="0"/>
                <a:cs typeface="Times New Roman" pitchFamily="18" charset="0"/>
              </a:rPr>
              <a:t> </a:t>
            </a:r>
            <a:r>
              <a:rPr lang="en-US" b="1" err="1">
                <a:latin typeface="Calibri" pitchFamily="34" charset="0"/>
                <a:cs typeface="Times New Roman" pitchFamily="18" charset="0"/>
              </a:rPr>
              <a:t>nước</a:t>
            </a:r>
            <a:r>
              <a:rPr lang="en-US">
                <a:latin typeface="Calibri" pitchFamily="34" charset="0"/>
                <a:cs typeface="Times New Roman" pitchFamily="18" charset="0"/>
              </a:rPr>
              <a:t>: HĐND-UBND </a:t>
            </a:r>
            <a:r>
              <a:rPr lang="en-US" err="1">
                <a:latin typeface="Calibri" pitchFamily="34" charset="0"/>
                <a:cs typeface="Times New Roman" pitchFamily="18" charset="0"/>
              </a:rPr>
              <a:t>cấp</a:t>
            </a:r>
            <a:r>
              <a:rPr lang="en-US">
                <a:latin typeface="Calibri" pitchFamily="34" charset="0"/>
                <a:cs typeface="Times New Roman" pitchFamily="18" charset="0"/>
              </a:rPr>
              <a:t> </a:t>
            </a:r>
            <a:r>
              <a:rPr lang="en-US" err="1">
                <a:latin typeface="Calibri" pitchFamily="34" charset="0"/>
                <a:cs typeface="Times New Roman" pitchFamily="18" charset="0"/>
              </a:rPr>
              <a:t>huyện</a:t>
            </a:r>
            <a:endParaRPr lang="en-US">
              <a:latin typeface="Calibri" pitchFamily="34" charset="0"/>
              <a:cs typeface="Times New Roman" pitchFamily="18" charset="0"/>
            </a:endParaRPr>
          </a:p>
        </p:txBody>
      </p:sp>
      <p:sp>
        <p:nvSpPr>
          <p:cNvPr id="17" name="Rectangle 16"/>
          <p:cNvSpPr/>
          <p:nvPr/>
        </p:nvSpPr>
        <p:spPr>
          <a:xfrm>
            <a:off x="2920753" y="4662150"/>
            <a:ext cx="8648947" cy="11140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u="sng" err="1">
                <a:latin typeface="Calibri" pitchFamily="34" charset="0"/>
                <a:cs typeface="Times New Roman" pitchFamily="18" charset="0"/>
              </a:rPr>
              <a:t>Cấp</a:t>
            </a:r>
            <a:r>
              <a:rPr lang="en-US" b="1" u="sng">
                <a:latin typeface="Calibri" pitchFamily="34" charset="0"/>
                <a:cs typeface="Times New Roman" pitchFamily="18" charset="0"/>
              </a:rPr>
              <a:t> </a:t>
            </a:r>
            <a:r>
              <a:rPr lang="en-US" b="1" u="sng" err="1">
                <a:latin typeface="Calibri" pitchFamily="34" charset="0"/>
                <a:cs typeface="Times New Roman" pitchFamily="18" charset="0"/>
              </a:rPr>
              <a:t>xã</a:t>
            </a:r>
            <a:r>
              <a:rPr lang="en-US" b="1" u="sng">
                <a:latin typeface="Calibri" pitchFamily="34" charset="0"/>
                <a:cs typeface="Times New Roman" pitchFamily="18" charset="0"/>
              </a:rPr>
              <a:t>:</a:t>
            </a:r>
            <a:r>
              <a:rPr lang="en-US" b="1">
                <a:latin typeface="Calibri" pitchFamily="34" charset="0"/>
                <a:cs typeface="Times New Roman" pitchFamily="18" charset="0"/>
              </a:rPr>
              <a:t> </a:t>
            </a:r>
          </a:p>
          <a:p>
            <a:r>
              <a:rPr lang="en-US" b="1">
                <a:latin typeface="Calibri" pitchFamily="34" charset="0"/>
                <a:cs typeface="Times New Roman" pitchFamily="18" charset="0"/>
              </a:rPr>
              <a:t>- </a:t>
            </a:r>
            <a:r>
              <a:rPr lang="en-US" b="1" err="1">
                <a:latin typeface="Calibri" pitchFamily="34" charset="0"/>
                <a:cs typeface="Times New Roman" pitchFamily="18" charset="0"/>
              </a:rPr>
              <a:t>Cơ</a:t>
            </a:r>
            <a:r>
              <a:rPr lang="en-US" b="1">
                <a:latin typeface="Calibri" pitchFamily="34" charset="0"/>
                <a:cs typeface="Times New Roman" pitchFamily="18" charset="0"/>
              </a:rPr>
              <a:t> </a:t>
            </a:r>
            <a:r>
              <a:rPr lang="en-US" b="1" err="1">
                <a:latin typeface="Calibri" pitchFamily="34" charset="0"/>
                <a:cs typeface="Times New Roman" pitchFamily="18" charset="0"/>
              </a:rPr>
              <a:t>quan</a:t>
            </a:r>
            <a:r>
              <a:rPr lang="en-US" b="1">
                <a:latin typeface="Calibri" pitchFamily="34" charset="0"/>
                <a:cs typeface="Times New Roman" pitchFamily="18" charset="0"/>
              </a:rPr>
              <a:t> </a:t>
            </a:r>
            <a:r>
              <a:rPr lang="en-US" b="1" err="1">
                <a:latin typeface="Calibri" pitchFamily="34" charset="0"/>
                <a:cs typeface="Times New Roman" pitchFamily="18" charset="0"/>
              </a:rPr>
              <a:t>Đảng</a:t>
            </a:r>
            <a:r>
              <a:rPr lang="en-US" b="1">
                <a:latin typeface="Calibri" pitchFamily="34" charset="0"/>
                <a:cs typeface="Times New Roman" pitchFamily="18" charset="0"/>
              </a:rPr>
              <a:t>: </a:t>
            </a:r>
            <a:r>
              <a:rPr lang="en-US" err="1">
                <a:latin typeface="Calibri" pitchFamily="34" charset="0"/>
                <a:cs typeface="Times New Roman" pitchFamily="18" charset="0"/>
              </a:rPr>
              <a:t>Đảng</a:t>
            </a:r>
            <a:r>
              <a:rPr lang="en-US">
                <a:latin typeface="Calibri" pitchFamily="34" charset="0"/>
                <a:cs typeface="Times New Roman" pitchFamily="18" charset="0"/>
              </a:rPr>
              <a:t> </a:t>
            </a:r>
            <a:r>
              <a:rPr lang="en-US" err="1">
                <a:latin typeface="Calibri" pitchFamily="34" charset="0"/>
                <a:cs typeface="Times New Roman" pitchFamily="18" charset="0"/>
              </a:rPr>
              <a:t>ủy</a:t>
            </a:r>
            <a:r>
              <a:rPr lang="en-US">
                <a:latin typeface="Calibri" pitchFamily="34" charset="0"/>
                <a:cs typeface="Times New Roman" pitchFamily="18" charset="0"/>
              </a:rPr>
              <a:t> </a:t>
            </a:r>
            <a:r>
              <a:rPr lang="en-US" err="1">
                <a:latin typeface="Calibri" pitchFamily="34" charset="0"/>
                <a:cs typeface="Times New Roman" pitchFamily="18" charset="0"/>
              </a:rPr>
              <a:t>xã</a:t>
            </a:r>
            <a:r>
              <a:rPr lang="en-US">
                <a:latin typeface="Calibri" pitchFamily="34" charset="0"/>
                <a:cs typeface="Times New Roman" pitchFamily="18" charset="0"/>
              </a:rPr>
              <a:t>/</a:t>
            </a:r>
            <a:r>
              <a:rPr lang="en-US" err="1">
                <a:latin typeface="Calibri" pitchFamily="34" charset="0"/>
                <a:cs typeface="Times New Roman" pitchFamily="18" charset="0"/>
              </a:rPr>
              <a:t>phường</a:t>
            </a:r>
            <a:r>
              <a:rPr lang="en-US">
                <a:latin typeface="Calibri" pitchFamily="34" charset="0"/>
                <a:cs typeface="Times New Roman" pitchFamily="18" charset="0"/>
              </a:rPr>
              <a:t>/</a:t>
            </a:r>
            <a:r>
              <a:rPr lang="en-US" err="1">
                <a:latin typeface="Calibri" pitchFamily="34" charset="0"/>
                <a:cs typeface="Times New Roman" pitchFamily="18" charset="0"/>
              </a:rPr>
              <a:t>thị</a:t>
            </a:r>
            <a:r>
              <a:rPr lang="en-US">
                <a:latin typeface="Calibri" pitchFamily="34" charset="0"/>
                <a:cs typeface="Times New Roman" pitchFamily="18" charset="0"/>
              </a:rPr>
              <a:t> </a:t>
            </a:r>
            <a:r>
              <a:rPr lang="en-US" err="1">
                <a:latin typeface="Calibri" pitchFamily="34" charset="0"/>
                <a:cs typeface="Times New Roman" pitchFamily="18" charset="0"/>
              </a:rPr>
              <a:t>trấn</a:t>
            </a:r>
            <a:endParaRPr lang="en-US">
              <a:latin typeface="Calibri" pitchFamily="34" charset="0"/>
              <a:cs typeface="Times New Roman" pitchFamily="18" charset="0"/>
            </a:endParaRPr>
          </a:p>
          <a:p>
            <a:r>
              <a:rPr lang="en-US" b="1">
                <a:latin typeface="Calibri" pitchFamily="34" charset="0"/>
                <a:cs typeface="Times New Roman" pitchFamily="18" charset="0"/>
              </a:rPr>
              <a:t>- </a:t>
            </a:r>
            <a:r>
              <a:rPr lang="en-US" b="1" err="1">
                <a:latin typeface="Calibri" pitchFamily="34" charset="0"/>
                <a:cs typeface="Times New Roman" pitchFamily="18" charset="0"/>
              </a:rPr>
              <a:t>Cơ</a:t>
            </a:r>
            <a:r>
              <a:rPr lang="en-US" b="1">
                <a:latin typeface="Calibri" pitchFamily="34" charset="0"/>
                <a:cs typeface="Times New Roman" pitchFamily="18" charset="0"/>
              </a:rPr>
              <a:t> </a:t>
            </a:r>
            <a:r>
              <a:rPr lang="en-US" b="1" err="1">
                <a:latin typeface="Calibri" pitchFamily="34" charset="0"/>
                <a:cs typeface="Times New Roman" pitchFamily="18" charset="0"/>
              </a:rPr>
              <a:t>quan</a:t>
            </a:r>
            <a:r>
              <a:rPr lang="en-US" b="1">
                <a:latin typeface="Calibri" pitchFamily="34" charset="0"/>
                <a:cs typeface="Times New Roman" pitchFamily="18" charset="0"/>
              </a:rPr>
              <a:t> </a:t>
            </a:r>
            <a:r>
              <a:rPr lang="en-US" b="1" err="1">
                <a:latin typeface="Calibri" pitchFamily="34" charset="0"/>
                <a:cs typeface="Times New Roman" pitchFamily="18" charset="0"/>
              </a:rPr>
              <a:t>Nhà</a:t>
            </a:r>
            <a:r>
              <a:rPr lang="en-US" b="1">
                <a:latin typeface="Calibri" pitchFamily="34" charset="0"/>
                <a:cs typeface="Times New Roman" pitchFamily="18" charset="0"/>
              </a:rPr>
              <a:t> </a:t>
            </a:r>
            <a:r>
              <a:rPr lang="en-US" b="1" err="1">
                <a:latin typeface="Calibri" pitchFamily="34" charset="0"/>
                <a:cs typeface="Times New Roman" pitchFamily="18" charset="0"/>
              </a:rPr>
              <a:t>nước</a:t>
            </a:r>
            <a:r>
              <a:rPr lang="en-US">
                <a:latin typeface="Calibri" pitchFamily="34" charset="0"/>
                <a:cs typeface="Times New Roman" pitchFamily="18" charset="0"/>
              </a:rPr>
              <a:t>: HĐND-UBND </a:t>
            </a:r>
            <a:r>
              <a:rPr lang="en-US" err="1">
                <a:latin typeface="Calibri" pitchFamily="34" charset="0"/>
                <a:cs typeface="Times New Roman" pitchFamily="18" charset="0"/>
              </a:rPr>
              <a:t>xã</a:t>
            </a:r>
            <a:r>
              <a:rPr lang="en-US">
                <a:latin typeface="Calibri" pitchFamily="34" charset="0"/>
                <a:cs typeface="Times New Roman" pitchFamily="18" charset="0"/>
              </a:rPr>
              <a:t>/</a:t>
            </a:r>
            <a:r>
              <a:rPr lang="en-US" err="1">
                <a:latin typeface="Calibri" pitchFamily="34" charset="0"/>
                <a:cs typeface="Times New Roman" pitchFamily="18" charset="0"/>
              </a:rPr>
              <a:t>phường</a:t>
            </a:r>
            <a:r>
              <a:rPr lang="en-US">
                <a:latin typeface="Calibri" pitchFamily="34" charset="0"/>
                <a:cs typeface="Times New Roman" pitchFamily="18" charset="0"/>
              </a:rPr>
              <a:t>/</a:t>
            </a:r>
            <a:r>
              <a:rPr lang="en-US" err="1">
                <a:latin typeface="Calibri" pitchFamily="34" charset="0"/>
                <a:cs typeface="Times New Roman" pitchFamily="18" charset="0"/>
              </a:rPr>
              <a:t>thị</a:t>
            </a:r>
            <a:r>
              <a:rPr lang="en-US">
                <a:latin typeface="Calibri" pitchFamily="34" charset="0"/>
                <a:cs typeface="Times New Roman" pitchFamily="18" charset="0"/>
              </a:rPr>
              <a:t> </a:t>
            </a:r>
            <a:r>
              <a:rPr lang="en-US" err="1">
                <a:latin typeface="Calibri" pitchFamily="34" charset="0"/>
                <a:cs typeface="Times New Roman" pitchFamily="18" charset="0"/>
              </a:rPr>
              <a:t>trấn</a:t>
            </a:r>
            <a:r>
              <a:rPr lang="en-US">
                <a:latin typeface="Calibri" pitchFamily="34" charset="0"/>
                <a:cs typeface="Times New Roman" pitchFamily="18" charset="0"/>
              </a:rPr>
              <a:t> </a:t>
            </a:r>
          </a:p>
        </p:txBody>
      </p:sp>
    </p:spTree>
    <p:extLst>
      <p:ext uri="{BB962C8B-B14F-4D97-AF65-F5344CB8AC3E}">
        <p14:creationId xmlns:p14="http://schemas.microsoft.com/office/powerpoint/2010/main" val="224336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96049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rgbClr val="00B0F0"/>
                </a:solidFill>
                <a:latin typeface="Times New Roman" panose="02020603050405020304" pitchFamily="18" charset="0"/>
                <a:cs typeface="Times New Roman" panose="02020603050405020304" pitchFamily="18" charset="0"/>
              </a:rPr>
              <a:t>CÁC CẤP SỬ DỤNG KÊNH </a:t>
            </a:r>
            <a:r>
              <a:rPr lang="vi-VN" sz="2800" b="1">
                <a:ln/>
                <a:solidFill>
                  <a:srgbClr val="00B0F0"/>
                </a:solidFill>
                <a:latin typeface="Times New Roman" panose="02020603050405020304" pitchFamily="18" charset="0"/>
                <a:cs typeface="Times New Roman" panose="02020603050405020304" pitchFamily="18" charset="0"/>
              </a:rPr>
              <a:t>TSLCD</a:t>
            </a:r>
            <a:endParaRPr lang="en-US" sz="2800" b="1">
              <a:ln/>
              <a:solidFill>
                <a:srgbClr val="00B0F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5339E06-139D-4406-B936-7E9C548766A9}"/>
              </a:ext>
            </a:extLst>
          </p:cNvPr>
          <p:cNvSpPr txBox="1"/>
          <p:nvPr/>
        </p:nvSpPr>
        <p:spPr>
          <a:xfrm>
            <a:off x="1899820" y="1139094"/>
            <a:ext cx="9809579" cy="1077218"/>
          </a:xfrm>
          <a:prstGeom prst="rect">
            <a:avLst/>
          </a:prstGeom>
          <a:noFill/>
        </p:spPr>
        <p:txBody>
          <a:bodyPr wrap="square" rtlCol="0">
            <a:spAutoFit/>
          </a:bodyPr>
          <a:lstStyle/>
          <a:p>
            <a:pPr algn="just"/>
            <a:r>
              <a:rPr lang="vi-VN" sz="2800" b="1" u="sng">
                <a:solidFill>
                  <a:schemeClr val="accent6">
                    <a:lumMod val="75000"/>
                  </a:schemeClr>
                </a:solidFill>
                <a:latin typeface="Calibri" pitchFamily="34" charset="0"/>
              </a:rPr>
              <a:t>Cấp xã (xã/phường/thị trấn)</a:t>
            </a:r>
          </a:p>
          <a:p>
            <a:pPr algn="just"/>
            <a:r>
              <a:rPr lang="vi-VN">
                <a:solidFill>
                  <a:schemeClr val="accent6">
                    <a:lumMod val="75000"/>
                  </a:schemeClr>
                </a:solidFill>
                <a:latin typeface="Calibri" pitchFamily="34" charset="0"/>
              </a:rPr>
              <a:t>Mỗi đơn vị hành chính cấp xã cần tối thiểu 01 kênh TSLCD kết nối từ trụ sở UBND xã/phường/thị trấn về </a:t>
            </a:r>
            <a:r>
              <a:rPr lang="en-US" err="1">
                <a:solidFill>
                  <a:schemeClr val="accent6">
                    <a:lumMod val="75000"/>
                  </a:schemeClr>
                </a:solidFill>
                <a:latin typeface="Calibri" pitchFamily="34" charset="0"/>
              </a:rPr>
              <a:t>trung</a:t>
            </a:r>
            <a:r>
              <a:rPr lang="en-US">
                <a:solidFill>
                  <a:schemeClr val="accent6">
                    <a:lumMod val="75000"/>
                  </a:schemeClr>
                </a:solidFill>
                <a:latin typeface="Calibri" pitchFamily="34" charset="0"/>
              </a:rPr>
              <a:t> </a:t>
            </a:r>
            <a:r>
              <a:rPr lang="en-US" err="1">
                <a:solidFill>
                  <a:schemeClr val="accent6">
                    <a:lumMod val="75000"/>
                  </a:schemeClr>
                </a:solidFill>
                <a:latin typeface="Calibri" pitchFamily="34" charset="0"/>
              </a:rPr>
              <a:t>tâm</a:t>
            </a:r>
            <a:r>
              <a:rPr lang="en-US">
                <a:solidFill>
                  <a:schemeClr val="accent6">
                    <a:lumMod val="75000"/>
                  </a:schemeClr>
                </a:solidFill>
                <a:latin typeface="Calibri" pitchFamily="34" charset="0"/>
              </a:rPr>
              <a:t> </a:t>
            </a:r>
            <a:r>
              <a:rPr lang="vi-VN">
                <a:solidFill>
                  <a:schemeClr val="accent6">
                    <a:lumMod val="75000"/>
                  </a:schemeClr>
                </a:solidFill>
                <a:latin typeface="Calibri" pitchFamily="34" charset="0"/>
              </a:rPr>
              <a:t>tỉnh</a:t>
            </a:r>
            <a:r>
              <a:rPr lang="en-US">
                <a:solidFill>
                  <a:schemeClr val="accent6">
                    <a:lumMod val="75000"/>
                  </a:schemeClr>
                </a:solidFill>
                <a:latin typeface="Calibri" pitchFamily="34" charset="0"/>
              </a:rPr>
              <a:t>/</a:t>
            </a:r>
            <a:r>
              <a:rPr lang="en-US" err="1">
                <a:solidFill>
                  <a:schemeClr val="accent6">
                    <a:lumMod val="75000"/>
                  </a:schemeClr>
                </a:solidFill>
                <a:latin typeface="Calibri" pitchFamily="34" charset="0"/>
              </a:rPr>
              <a:t>Tp</a:t>
            </a:r>
            <a:r>
              <a:rPr lang="vi-VN">
                <a:solidFill>
                  <a:schemeClr val="accent6">
                    <a:lumMod val="75000"/>
                  </a:schemeClr>
                </a:solidFill>
                <a:latin typeface="Calibri" pitchFamily="34" charset="0"/>
              </a:rPr>
              <a:t>. Tốc độ kênh tối thiểu thường là 4 Mb/s.</a:t>
            </a:r>
            <a:endParaRPr lang="en-US">
              <a:solidFill>
                <a:schemeClr val="accent6">
                  <a:lumMod val="75000"/>
                </a:schemeClr>
              </a:solidFill>
              <a:latin typeface="Calibri" pitchFamily="34" charset="0"/>
            </a:endParaRPr>
          </a:p>
        </p:txBody>
      </p:sp>
      <p:sp>
        <p:nvSpPr>
          <p:cNvPr id="12" name="TextBox 11">
            <a:extLst>
              <a:ext uri="{FF2B5EF4-FFF2-40B4-BE49-F238E27FC236}">
                <a16:creationId xmlns:a16="http://schemas.microsoft.com/office/drawing/2014/main" id="{7DF97815-331E-43B9-B075-EEAAB57B66EC}"/>
              </a:ext>
            </a:extLst>
          </p:cNvPr>
          <p:cNvSpPr txBox="1"/>
          <p:nvPr/>
        </p:nvSpPr>
        <p:spPr>
          <a:xfrm>
            <a:off x="1899819" y="2807751"/>
            <a:ext cx="9809579" cy="1077218"/>
          </a:xfrm>
          <a:prstGeom prst="rect">
            <a:avLst/>
          </a:prstGeom>
          <a:noFill/>
        </p:spPr>
        <p:txBody>
          <a:bodyPr wrap="square" numCol="1" rtlCol="0">
            <a:spAutoFit/>
          </a:bodyPr>
          <a:lstStyle/>
          <a:p>
            <a:pPr algn="just"/>
            <a:r>
              <a:rPr lang="vi-VN" sz="2800" b="1" u="sng">
                <a:solidFill>
                  <a:schemeClr val="accent4">
                    <a:lumMod val="50000"/>
                  </a:schemeClr>
                </a:solidFill>
                <a:latin typeface="Calibri" pitchFamily="34" charset="0"/>
              </a:rPr>
              <a:t>Cấp huyện (Quận/Huyện/Thị xã/Thành phố)</a:t>
            </a:r>
          </a:p>
          <a:p>
            <a:pPr algn="just"/>
            <a:r>
              <a:rPr lang="vi-VN">
                <a:solidFill>
                  <a:schemeClr val="accent4">
                    <a:lumMod val="50000"/>
                  </a:schemeClr>
                </a:solidFill>
                <a:latin typeface="Calibri" pitchFamily="34" charset="0"/>
              </a:rPr>
              <a:t>Mỗi đơn vị hành chính cấp huyện cần 02 kênh TSLCD kết nối về </a:t>
            </a:r>
            <a:r>
              <a:rPr lang="en-US" err="1">
                <a:solidFill>
                  <a:schemeClr val="accent4">
                    <a:lumMod val="50000"/>
                  </a:schemeClr>
                </a:solidFill>
                <a:latin typeface="Calibri" pitchFamily="34" charset="0"/>
              </a:rPr>
              <a:t>trung</a:t>
            </a:r>
            <a:r>
              <a:rPr lang="en-US">
                <a:solidFill>
                  <a:schemeClr val="accent4">
                    <a:lumMod val="50000"/>
                  </a:schemeClr>
                </a:solidFill>
                <a:latin typeface="Calibri" pitchFamily="34" charset="0"/>
              </a:rPr>
              <a:t> </a:t>
            </a:r>
            <a:r>
              <a:rPr lang="en-US" err="1">
                <a:solidFill>
                  <a:schemeClr val="accent4">
                    <a:lumMod val="50000"/>
                  </a:schemeClr>
                </a:solidFill>
                <a:latin typeface="Calibri" pitchFamily="34" charset="0"/>
              </a:rPr>
              <a:t>tâm</a:t>
            </a:r>
            <a:r>
              <a:rPr lang="en-US">
                <a:solidFill>
                  <a:schemeClr val="accent4">
                    <a:lumMod val="50000"/>
                  </a:schemeClr>
                </a:solidFill>
                <a:latin typeface="Calibri" pitchFamily="34" charset="0"/>
              </a:rPr>
              <a:t> </a:t>
            </a:r>
            <a:r>
              <a:rPr lang="vi-VN">
                <a:solidFill>
                  <a:schemeClr val="accent4">
                    <a:lumMod val="50000"/>
                  </a:schemeClr>
                </a:solidFill>
                <a:latin typeface="Calibri" pitchFamily="34" charset="0"/>
              </a:rPr>
              <a:t>tỉnh</a:t>
            </a:r>
            <a:r>
              <a:rPr lang="en-US">
                <a:solidFill>
                  <a:schemeClr val="accent4">
                    <a:lumMod val="50000"/>
                  </a:schemeClr>
                </a:solidFill>
                <a:latin typeface="Calibri" pitchFamily="34" charset="0"/>
              </a:rPr>
              <a:t>/TP</a:t>
            </a:r>
            <a:r>
              <a:rPr lang="vi-VN">
                <a:solidFill>
                  <a:schemeClr val="accent4">
                    <a:lumMod val="50000"/>
                  </a:schemeClr>
                </a:solidFill>
                <a:latin typeface="Calibri" pitchFamily="34" charset="0"/>
              </a:rPr>
              <a:t> (một kênh cho cơ quan Đảng, một kênh cho cơ quan Nhà nước).</a:t>
            </a:r>
            <a:r>
              <a:rPr lang="en-US">
                <a:solidFill>
                  <a:schemeClr val="accent4">
                    <a:lumMod val="50000"/>
                  </a:schemeClr>
                </a:solidFill>
                <a:latin typeface="Calibri" pitchFamily="34" charset="0"/>
              </a:rPr>
              <a:t> </a:t>
            </a:r>
            <a:r>
              <a:rPr lang="en-US" err="1">
                <a:solidFill>
                  <a:schemeClr val="accent4">
                    <a:lumMod val="50000"/>
                  </a:schemeClr>
                </a:solidFill>
                <a:latin typeface="Calibri" pitchFamily="34" charset="0"/>
              </a:rPr>
              <a:t>Tốc</a:t>
            </a:r>
            <a:r>
              <a:rPr lang="en-US">
                <a:solidFill>
                  <a:schemeClr val="accent4">
                    <a:lumMod val="50000"/>
                  </a:schemeClr>
                </a:solidFill>
                <a:latin typeface="Calibri" pitchFamily="34" charset="0"/>
              </a:rPr>
              <a:t> </a:t>
            </a:r>
            <a:r>
              <a:rPr lang="en-US" err="1">
                <a:solidFill>
                  <a:schemeClr val="accent4">
                    <a:lumMod val="50000"/>
                  </a:schemeClr>
                </a:solidFill>
                <a:latin typeface="Calibri" pitchFamily="34" charset="0"/>
              </a:rPr>
              <a:t>độ</a:t>
            </a:r>
            <a:r>
              <a:rPr lang="en-US">
                <a:solidFill>
                  <a:schemeClr val="accent4">
                    <a:lumMod val="50000"/>
                  </a:schemeClr>
                </a:solidFill>
                <a:latin typeface="Calibri" pitchFamily="34" charset="0"/>
              </a:rPr>
              <a:t> </a:t>
            </a:r>
            <a:r>
              <a:rPr lang="en-US" err="1">
                <a:solidFill>
                  <a:schemeClr val="accent4">
                    <a:lumMod val="50000"/>
                  </a:schemeClr>
                </a:solidFill>
                <a:latin typeface="Calibri" pitchFamily="34" charset="0"/>
              </a:rPr>
              <a:t>kênh</a:t>
            </a:r>
            <a:r>
              <a:rPr lang="en-US">
                <a:solidFill>
                  <a:schemeClr val="accent4">
                    <a:lumMod val="50000"/>
                  </a:schemeClr>
                </a:solidFill>
                <a:latin typeface="Calibri" pitchFamily="34" charset="0"/>
              </a:rPr>
              <a:t> </a:t>
            </a:r>
            <a:r>
              <a:rPr lang="en-US" err="1">
                <a:solidFill>
                  <a:schemeClr val="accent4">
                    <a:lumMod val="50000"/>
                  </a:schemeClr>
                </a:solidFill>
                <a:latin typeface="Calibri" pitchFamily="34" charset="0"/>
              </a:rPr>
              <a:t>cao</a:t>
            </a:r>
            <a:r>
              <a:rPr lang="en-US">
                <a:solidFill>
                  <a:schemeClr val="accent4">
                    <a:lumMod val="50000"/>
                  </a:schemeClr>
                </a:solidFill>
                <a:latin typeface="Calibri" pitchFamily="34" charset="0"/>
              </a:rPr>
              <a:t> </a:t>
            </a:r>
            <a:r>
              <a:rPr lang="en-US" err="1">
                <a:solidFill>
                  <a:schemeClr val="accent4">
                    <a:lumMod val="50000"/>
                  </a:schemeClr>
                </a:solidFill>
                <a:latin typeface="Calibri" pitchFamily="34" charset="0"/>
              </a:rPr>
              <a:t>hơn</a:t>
            </a:r>
            <a:r>
              <a:rPr lang="en-US">
                <a:solidFill>
                  <a:schemeClr val="accent4">
                    <a:lumMod val="50000"/>
                  </a:schemeClr>
                </a:solidFill>
                <a:latin typeface="Calibri" pitchFamily="34" charset="0"/>
              </a:rPr>
              <a:t> </a:t>
            </a:r>
            <a:r>
              <a:rPr lang="en-US" err="1">
                <a:solidFill>
                  <a:schemeClr val="accent4">
                    <a:lumMod val="50000"/>
                  </a:schemeClr>
                </a:solidFill>
                <a:latin typeface="Calibri" pitchFamily="34" charset="0"/>
              </a:rPr>
              <a:t>cấp</a:t>
            </a:r>
            <a:r>
              <a:rPr lang="en-US">
                <a:solidFill>
                  <a:schemeClr val="accent4">
                    <a:lumMod val="50000"/>
                  </a:schemeClr>
                </a:solidFill>
                <a:latin typeface="Calibri" pitchFamily="34" charset="0"/>
              </a:rPr>
              <a:t> </a:t>
            </a:r>
            <a:r>
              <a:rPr lang="en-US" err="1">
                <a:solidFill>
                  <a:schemeClr val="accent4">
                    <a:lumMod val="50000"/>
                  </a:schemeClr>
                </a:solidFill>
                <a:latin typeface="Calibri" pitchFamily="34" charset="0"/>
              </a:rPr>
              <a:t>xã</a:t>
            </a:r>
            <a:r>
              <a:rPr lang="en-US">
                <a:solidFill>
                  <a:schemeClr val="accent4">
                    <a:lumMod val="50000"/>
                  </a:schemeClr>
                </a:solidFill>
                <a:latin typeface="Calibri" pitchFamily="34" charset="0"/>
              </a:rPr>
              <a:t>.</a:t>
            </a:r>
            <a:endParaRPr lang="vi-VN">
              <a:solidFill>
                <a:schemeClr val="accent4">
                  <a:lumMod val="50000"/>
                </a:schemeClr>
              </a:solidFill>
              <a:latin typeface="Calibri" pitchFamily="34" charset="0"/>
            </a:endParaRPr>
          </a:p>
        </p:txBody>
      </p:sp>
      <p:sp>
        <p:nvSpPr>
          <p:cNvPr id="13" name="TextBox 12">
            <a:extLst>
              <a:ext uri="{FF2B5EF4-FFF2-40B4-BE49-F238E27FC236}">
                <a16:creationId xmlns:a16="http://schemas.microsoft.com/office/drawing/2014/main" id="{371782A4-31BE-48C9-9FC6-56EB02060372}"/>
              </a:ext>
            </a:extLst>
          </p:cNvPr>
          <p:cNvSpPr txBox="1"/>
          <p:nvPr/>
        </p:nvSpPr>
        <p:spPr>
          <a:xfrm>
            <a:off x="1899820" y="4476407"/>
            <a:ext cx="9809579" cy="1631216"/>
          </a:xfrm>
          <a:prstGeom prst="rect">
            <a:avLst/>
          </a:prstGeom>
          <a:noFill/>
        </p:spPr>
        <p:txBody>
          <a:bodyPr wrap="square" numCol="1" rtlCol="0">
            <a:spAutoFit/>
          </a:bodyPr>
          <a:lstStyle/>
          <a:p>
            <a:pPr algn="just"/>
            <a:r>
              <a:rPr lang="vi-VN" sz="2800" b="1" u="sng">
                <a:solidFill>
                  <a:srgbClr val="0070C0"/>
                </a:solidFill>
                <a:latin typeface="Calibri" pitchFamily="34" charset="0"/>
              </a:rPr>
              <a:t>Cấp tỉnh (Tỉnh/Thành phố)</a:t>
            </a:r>
          </a:p>
          <a:p>
            <a:pPr algn="just"/>
            <a:r>
              <a:rPr lang="vi-VN">
                <a:solidFill>
                  <a:srgbClr val="0070C0"/>
                </a:solidFill>
                <a:latin typeface="Calibri" pitchFamily="34" charset="0"/>
              </a:rPr>
              <a:t>Mỗi Sở và Ban trực thuộc UBND tỉnh/TP cần 01 kênh TSLCD kết nối về </a:t>
            </a:r>
            <a:r>
              <a:rPr lang="en-US" err="1">
                <a:solidFill>
                  <a:srgbClr val="0070C0"/>
                </a:solidFill>
                <a:latin typeface="Calibri" pitchFamily="34" charset="0"/>
              </a:rPr>
              <a:t>trung</a:t>
            </a:r>
            <a:r>
              <a:rPr lang="en-US">
                <a:solidFill>
                  <a:srgbClr val="0070C0"/>
                </a:solidFill>
                <a:latin typeface="Calibri" pitchFamily="34" charset="0"/>
              </a:rPr>
              <a:t> </a:t>
            </a:r>
            <a:r>
              <a:rPr lang="en-US" err="1">
                <a:solidFill>
                  <a:srgbClr val="0070C0"/>
                </a:solidFill>
                <a:latin typeface="Calibri" pitchFamily="34" charset="0"/>
              </a:rPr>
              <a:t>tâm</a:t>
            </a:r>
            <a:r>
              <a:rPr lang="en-US">
                <a:solidFill>
                  <a:srgbClr val="0070C0"/>
                </a:solidFill>
                <a:latin typeface="Calibri" pitchFamily="34" charset="0"/>
              </a:rPr>
              <a:t> </a:t>
            </a:r>
            <a:r>
              <a:rPr lang="vi-VN">
                <a:solidFill>
                  <a:srgbClr val="0070C0"/>
                </a:solidFill>
                <a:latin typeface="Calibri" pitchFamily="34" charset="0"/>
              </a:rPr>
              <a:t>tỉnh</a:t>
            </a:r>
            <a:r>
              <a:rPr lang="en-US">
                <a:solidFill>
                  <a:srgbClr val="0070C0"/>
                </a:solidFill>
                <a:latin typeface="Calibri" pitchFamily="34" charset="0"/>
              </a:rPr>
              <a:t>/</a:t>
            </a:r>
            <a:r>
              <a:rPr lang="en-US" err="1">
                <a:solidFill>
                  <a:srgbClr val="0070C0"/>
                </a:solidFill>
                <a:latin typeface="Calibri" pitchFamily="34" charset="0"/>
              </a:rPr>
              <a:t>Tp</a:t>
            </a:r>
            <a:endParaRPr lang="vi-VN">
              <a:solidFill>
                <a:srgbClr val="0070C0"/>
              </a:solidFill>
              <a:latin typeface="Calibri" pitchFamily="34" charset="0"/>
            </a:endParaRPr>
          </a:p>
          <a:p>
            <a:pPr algn="just"/>
            <a:r>
              <a:rPr lang="vi-VN">
                <a:solidFill>
                  <a:srgbClr val="0070C0"/>
                </a:solidFill>
                <a:latin typeface="Calibri" pitchFamily="34" charset="0"/>
              </a:rPr>
              <a:t>Mỗi cơ quan Ngành cấp tỉnh cần 01 kênh TSLCD kết nối về</a:t>
            </a:r>
            <a:r>
              <a:rPr lang="en-US">
                <a:solidFill>
                  <a:srgbClr val="0070C0"/>
                </a:solidFill>
                <a:latin typeface="Calibri" pitchFamily="34" charset="0"/>
              </a:rPr>
              <a:t> </a:t>
            </a:r>
            <a:r>
              <a:rPr lang="en-US" err="1">
                <a:solidFill>
                  <a:srgbClr val="0070C0"/>
                </a:solidFill>
                <a:latin typeface="Calibri" pitchFamily="34" charset="0"/>
              </a:rPr>
              <a:t>trung</a:t>
            </a:r>
            <a:r>
              <a:rPr lang="en-US">
                <a:solidFill>
                  <a:srgbClr val="0070C0"/>
                </a:solidFill>
                <a:latin typeface="Calibri" pitchFamily="34" charset="0"/>
              </a:rPr>
              <a:t> </a:t>
            </a:r>
            <a:r>
              <a:rPr lang="en-US" err="1">
                <a:solidFill>
                  <a:srgbClr val="0070C0"/>
                </a:solidFill>
                <a:latin typeface="Calibri" pitchFamily="34" charset="0"/>
              </a:rPr>
              <a:t>tâm</a:t>
            </a:r>
            <a:r>
              <a:rPr lang="en-US">
                <a:solidFill>
                  <a:srgbClr val="0070C0"/>
                </a:solidFill>
                <a:latin typeface="Calibri" pitchFamily="34" charset="0"/>
              </a:rPr>
              <a:t> </a:t>
            </a:r>
            <a:r>
              <a:rPr lang="en-US" err="1">
                <a:solidFill>
                  <a:srgbClr val="0070C0"/>
                </a:solidFill>
                <a:latin typeface="Calibri" pitchFamily="34" charset="0"/>
              </a:rPr>
              <a:t>tỉnh</a:t>
            </a:r>
            <a:r>
              <a:rPr lang="en-US">
                <a:solidFill>
                  <a:srgbClr val="0070C0"/>
                </a:solidFill>
                <a:latin typeface="Calibri" pitchFamily="34" charset="0"/>
              </a:rPr>
              <a:t>/</a:t>
            </a:r>
            <a:r>
              <a:rPr lang="en-US" err="1">
                <a:solidFill>
                  <a:srgbClr val="0070C0"/>
                </a:solidFill>
                <a:latin typeface="Calibri" pitchFamily="34" charset="0"/>
              </a:rPr>
              <a:t>Tp</a:t>
            </a:r>
            <a:r>
              <a:rPr lang="vi-VN">
                <a:solidFill>
                  <a:srgbClr val="0070C0"/>
                </a:solidFill>
                <a:latin typeface="Calibri" pitchFamily="34" charset="0"/>
              </a:rPr>
              <a:t> </a:t>
            </a:r>
          </a:p>
          <a:p>
            <a:pPr algn="just"/>
            <a:r>
              <a:rPr lang="vi-VN">
                <a:solidFill>
                  <a:srgbClr val="0070C0"/>
                </a:solidFill>
                <a:latin typeface="Calibri" pitchFamily="34" charset="0"/>
              </a:rPr>
              <a:t>Mỗi Ban Đảng</a:t>
            </a:r>
            <a:r>
              <a:rPr lang="en-US">
                <a:solidFill>
                  <a:srgbClr val="0070C0"/>
                </a:solidFill>
                <a:latin typeface="Calibri" pitchFamily="34" charset="0"/>
              </a:rPr>
              <a:t> </a:t>
            </a:r>
            <a:r>
              <a:rPr lang="en-US" err="1">
                <a:solidFill>
                  <a:srgbClr val="0070C0"/>
                </a:solidFill>
                <a:latin typeface="Calibri" pitchFamily="34" charset="0"/>
              </a:rPr>
              <a:t>và</a:t>
            </a:r>
            <a:r>
              <a:rPr lang="en-US">
                <a:solidFill>
                  <a:srgbClr val="0070C0"/>
                </a:solidFill>
                <a:latin typeface="Calibri" pitchFamily="34" charset="0"/>
              </a:rPr>
              <a:t> </a:t>
            </a:r>
            <a:r>
              <a:rPr lang="en-US" err="1">
                <a:solidFill>
                  <a:srgbClr val="0070C0"/>
                </a:solidFill>
                <a:latin typeface="Calibri" pitchFamily="34" charset="0"/>
              </a:rPr>
              <a:t>cơ</a:t>
            </a:r>
            <a:r>
              <a:rPr lang="en-US">
                <a:solidFill>
                  <a:srgbClr val="0070C0"/>
                </a:solidFill>
                <a:latin typeface="Calibri" pitchFamily="34" charset="0"/>
              </a:rPr>
              <a:t> </a:t>
            </a:r>
            <a:r>
              <a:rPr lang="en-US" err="1">
                <a:solidFill>
                  <a:srgbClr val="0070C0"/>
                </a:solidFill>
                <a:latin typeface="Calibri" pitchFamily="34" charset="0"/>
              </a:rPr>
              <a:t>quan</a:t>
            </a:r>
            <a:r>
              <a:rPr lang="en-US">
                <a:solidFill>
                  <a:srgbClr val="0070C0"/>
                </a:solidFill>
                <a:latin typeface="Calibri" pitchFamily="34" charset="0"/>
              </a:rPr>
              <a:t> </a:t>
            </a:r>
            <a:r>
              <a:rPr lang="en-US" err="1">
                <a:solidFill>
                  <a:srgbClr val="0070C0"/>
                </a:solidFill>
                <a:latin typeface="Calibri" pitchFamily="34" charset="0"/>
              </a:rPr>
              <a:t>Đảng</a:t>
            </a:r>
            <a:r>
              <a:rPr lang="en-US">
                <a:solidFill>
                  <a:srgbClr val="0070C0"/>
                </a:solidFill>
                <a:latin typeface="Calibri" pitchFamily="34" charset="0"/>
              </a:rPr>
              <a:t> </a:t>
            </a:r>
            <a:r>
              <a:rPr lang="en-US" err="1">
                <a:solidFill>
                  <a:srgbClr val="0070C0"/>
                </a:solidFill>
                <a:latin typeface="Calibri" pitchFamily="34" charset="0"/>
              </a:rPr>
              <a:t>tương</a:t>
            </a:r>
            <a:r>
              <a:rPr lang="en-US">
                <a:solidFill>
                  <a:srgbClr val="0070C0"/>
                </a:solidFill>
                <a:latin typeface="Calibri" pitchFamily="34" charset="0"/>
              </a:rPr>
              <a:t> </a:t>
            </a:r>
            <a:r>
              <a:rPr lang="en-US" err="1">
                <a:solidFill>
                  <a:srgbClr val="0070C0"/>
                </a:solidFill>
                <a:latin typeface="Calibri" pitchFamily="34" charset="0"/>
              </a:rPr>
              <a:t>đương</a:t>
            </a:r>
            <a:r>
              <a:rPr lang="vi-VN">
                <a:solidFill>
                  <a:srgbClr val="0070C0"/>
                </a:solidFill>
                <a:latin typeface="Calibri" pitchFamily="34" charset="0"/>
              </a:rPr>
              <a:t> cần 1 kênh TSLCD kết nối về</a:t>
            </a:r>
            <a:r>
              <a:rPr lang="en-US">
                <a:solidFill>
                  <a:srgbClr val="0070C0"/>
                </a:solidFill>
                <a:latin typeface="Calibri" pitchFamily="34" charset="0"/>
              </a:rPr>
              <a:t> </a:t>
            </a:r>
            <a:r>
              <a:rPr lang="en-US" err="1">
                <a:solidFill>
                  <a:srgbClr val="0070C0"/>
                </a:solidFill>
                <a:latin typeface="Calibri" pitchFamily="34" charset="0"/>
              </a:rPr>
              <a:t>trung</a:t>
            </a:r>
            <a:r>
              <a:rPr lang="en-US">
                <a:solidFill>
                  <a:srgbClr val="0070C0"/>
                </a:solidFill>
                <a:latin typeface="Calibri" pitchFamily="34" charset="0"/>
              </a:rPr>
              <a:t> </a:t>
            </a:r>
            <a:r>
              <a:rPr lang="en-US" err="1">
                <a:solidFill>
                  <a:srgbClr val="0070C0"/>
                </a:solidFill>
                <a:latin typeface="Calibri" pitchFamily="34" charset="0"/>
              </a:rPr>
              <a:t>tâm</a:t>
            </a:r>
            <a:r>
              <a:rPr lang="en-US">
                <a:solidFill>
                  <a:srgbClr val="0070C0"/>
                </a:solidFill>
                <a:latin typeface="Calibri" pitchFamily="34" charset="0"/>
              </a:rPr>
              <a:t> </a:t>
            </a:r>
            <a:r>
              <a:rPr lang="en-US" err="1">
                <a:solidFill>
                  <a:srgbClr val="0070C0"/>
                </a:solidFill>
                <a:latin typeface="Calibri" pitchFamily="34" charset="0"/>
              </a:rPr>
              <a:t>tỉnh</a:t>
            </a:r>
            <a:r>
              <a:rPr lang="en-US">
                <a:solidFill>
                  <a:srgbClr val="0070C0"/>
                </a:solidFill>
                <a:latin typeface="Calibri" pitchFamily="34" charset="0"/>
              </a:rPr>
              <a:t>/</a:t>
            </a:r>
            <a:r>
              <a:rPr lang="en-US" err="1">
                <a:solidFill>
                  <a:srgbClr val="0070C0"/>
                </a:solidFill>
                <a:latin typeface="Calibri" pitchFamily="34" charset="0"/>
              </a:rPr>
              <a:t>Tp</a:t>
            </a:r>
            <a:endParaRPr lang="en-US">
              <a:solidFill>
                <a:srgbClr val="0070C0"/>
              </a:solidFill>
              <a:latin typeface="Calibri" pitchFamily="34" charset="0"/>
            </a:endParaRPr>
          </a:p>
          <a:p>
            <a:pPr algn="just"/>
            <a:r>
              <a:rPr lang="en-US">
                <a:solidFill>
                  <a:srgbClr val="0070C0"/>
                </a:solidFill>
                <a:latin typeface="Calibri" pitchFamily="34" charset="0"/>
              </a:rPr>
              <a:t>(</a:t>
            </a:r>
            <a:r>
              <a:rPr lang="en-US" err="1">
                <a:solidFill>
                  <a:srgbClr val="0070C0"/>
                </a:solidFill>
                <a:latin typeface="Calibri" pitchFamily="34" charset="0"/>
              </a:rPr>
              <a:t>Tốc</a:t>
            </a:r>
            <a:r>
              <a:rPr lang="en-US">
                <a:solidFill>
                  <a:srgbClr val="0070C0"/>
                </a:solidFill>
                <a:latin typeface="Calibri" pitchFamily="34" charset="0"/>
              </a:rPr>
              <a:t> </a:t>
            </a:r>
            <a:r>
              <a:rPr lang="en-US" err="1">
                <a:solidFill>
                  <a:srgbClr val="0070C0"/>
                </a:solidFill>
                <a:latin typeface="Calibri" pitchFamily="34" charset="0"/>
              </a:rPr>
              <a:t>độ</a:t>
            </a:r>
            <a:r>
              <a:rPr lang="en-US">
                <a:solidFill>
                  <a:srgbClr val="0070C0"/>
                </a:solidFill>
                <a:latin typeface="Calibri" pitchFamily="34" charset="0"/>
              </a:rPr>
              <a:t> </a:t>
            </a:r>
            <a:r>
              <a:rPr lang="en-US" err="1">
                <a:solidFill>
                  <a:srgbClr val="0070C0"/>
                </a:solidFill>
                <a:latin typeface="Calibri" pitchFamily="34" charset="0"/>
              </a:rPr>
              <a:t>kênh</a:t>
            </a:r>
            <a:r>
              <a:rPr lang="en-US">
                <a:solidFill>
                  <a:srgbClr val="0070C0"/>
                </a:solidFill>
                <a:latin typeface="Calibri" pitchFamily="34" charset="0"/>
              </a:rPr>
              <a:t> </a:t>
            </a:r>
            <a:r>
              <a:rPr lang="en-US" err="1">
                <a:solidFill>
                  <a:srgbClr val="0070C0"/>
                </a:solidFill>
                <a:latin typeface="Calibri" pitchFamily="34" charset="0"/>
              </a:rPr>
              <a:t>tương</a:t>
            </a:r>
            <a:r>
              <a:rPr lang="en-US">
                <a:solidFill>
                  <a:srgbClr val="0070C0"/>
                </a:solidFill>
                <a:latin typeface="Calibri" pitchFamily="34" charset="0"/>
              </a:rPr>
              <a:t> </a:t>
            </a:r>
            <a:r>
              <a:rPr lang="en-US" err="1">
                <a:solidFill>
                  <a:srgbClr val="0070C0"/>
                </a:solidFill>
                <a:latin typeface="Calibri" pitchFamily="34" charset="0"/>
              </a:rPr>
              <a:t>đương</a:t>
            </a:r>
            <a:r>
              <a:rPr lang="en-US">
                <a:solidFill>
                  <a:srgbClr val="0070C0"/>
                </a:solidFill>
                <a:latin typeface="Calibri" pitchFamily="34" charset="0"/>
              </a:rPr>
              <a:t> </a:t>
            </a:r>
            <a:r>
              <a:rPr lang="en-US" err="1">
                <a:solidFill>
                  <a:srgbClr val="0070C0"/>
                </a:solidFill>
                <a:latin typeface="Calibri" pitchFamily="34" charset="0"/>
              </a:rPr>
              <a:t>cấp</a:t>
            </a:r>
            <a:r>
              <a:rPr lang="en-US">
                <a:solidFill>
                  <a:srgbClr val="0070C0"/>
                </a:solidFill>
                <a:latin typeface="Calibri" pitchFamily="34" charset="0"/>
              </a:rPr>
              <a:t> </a:t>
            </a:r>
            <a:r>
              <a:rPr lang="en-US" err="1">
                <a:solidFill>
                  <a:srgbClr val="0070C0"/>
                </a:solidFill>
                <a:latin typeface="Calibri" pitchFamily="34" charset="0"/>
              </a:rPr>
              <a:t>huyện</a:t>
            </a:r>
            <a:r>
              <a:rPr lang="en-US">
                <a:solidFill>
                  <a:srgbClr val="0070C0"/>
                </a:solidFill>
                <a:latin typeface="Calibri" pitchFamily="34" charset="0"/>
              </a:rPr>
              <a:t>)</a:t>
            </a:r>
            <a:r>
              <a:rPr lang="vi-VN">
                <a:solidFill>
                  <a:srgbClr val="0070C0"/>
                </a:solidFill>
                <a:latin typeface="Calibri" pitchFamily="34" charset="0"/>
              </a:rPr>
              <a:t> </a:t>
            </a:r>
          </a:p>
        </p:txBody>
      </p:sp>
      <p:sp>
        <p:nvSpPr>
          <p:cNvPr id="6" name="Flowchart: Connector 5">
            <a:extLst>
              <a:ext uri="{FF2B5EF4-FFF2-40B4-BE49-F238E27FC236}">
                <a16:creationId xmlns:a16="http://schemas.microsoft.com/office/drawing/2014/main" id="{0527E725-2524-4B4F-9F02-074EE202882A}"/>
              </a:ext>
            </a:extLst>
          </p:cNvPr>
          <p:cNvSpPr/>
          <p:nvPr/>
        </p:nvSpPr>
        <p:spPr>
          <a:xfrm>
            <a:off x="843379" y="1133824"/>
            <a:ext cx="994296" cy="923330"/>
          </a:xfrm>
          <a:prstGeom prst="flowChartConnector">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vi-VN" sz="4000" b="1" u="sng">
                <a:solidFill>
                  <a:schemeClr val="accent6">
                    <a:lumMod val="75000"/>
                  </a:schemeClr>
                </a:solidFill>
                <a:latin typeface="+mj-lt"/>
              </a:rPr>
              <a:t>01</a:t>
            </a:r>
          </a:p>
        </p:txBody>
      </p:sp>
      <p:sp>
        <p:nvSpPr>
          <p:cNvPr id="20" name="Flowchart: Connector 19">
            <a:extLst>
              <a:ext uri="{FF2B5EF4-FFF2-40B4-BE49-F238E27FC236}">
                <a16:creationId xmlns:a16="http://schemas.microsoft.com/office/drawing/2014/main" id="{6C60EB89-B02E-4694-8092-090288C77EA0}"/>
              </a:ext>
            </a:extLst>
          </p:cNvPr>
          <p:cNvSpPr/>
          <p:nvPr/>
        </p:nvSpPr>
        <p:spPr>
          <a:xfrm>
            <a:off x="843379" y="2741984"/>
            <a:ext cx="994296" cy="923330"/>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b="1" u="sng">
                <a:solidFill>
                  <a:schemeClr val="accent4">
                    <a:lumMod val="50000"/>
                  </a:schemeClr>
                </a:solidFill>
                <a:latin typeface="+mj-lt"/>
              </a:rPr>
              <a:t>02</a:t>
            </a:r>
          </a:p>
        </p:txBody>
      </p:sp>
      <p:sp>
        <p:nvSpPr>
          <p:cNvPr id="21" name="Flowchart: Connector 20">
            <a:extLst>
              <a:ext uri="{FF2B5EF4-FFF2-40B4-BE49-F238E27FC236}">
                <a16:creationId xmlns:a16="http://schemas.microsoft.com/office/drawing/2014/main" id="{110F7198-2280-45CC-8E95-610F42D375DF}"/>
              </a:ext>
            </a:extLst>
          </p:cNvPr>
          <p:cNvSpPr/>
          <p:nvPr/>
        </p:nvSpPr>
        <p:spPr>
          <a:xfrm>
            <a:off x="843379" y="4691850"/>
            <a:ext cx="994296" cy="923330"/>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4000" b="1" u="sng">
                <a:solidFill>
                  <a:srgbClr val="0070C0"/>
                </a:solidFill>
                <a:latin typeface="+mj-lt"/>
              </a:rPr>
              <a:t>03</a:t>
            </a:r>
          </a:p>
        </p:txBody>
      </p:sp>
    </p:spTree>
    <p:extLst>
      <p:ext uri="{BB962C8B-B14F-4D97-AF65-F5344CB8AC3E}">
        <p14:creationId xmlns:p14="http://schemas.microsoft.com/office/powerpoint/2010/main" val="388243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12" grpId="0"/>
      <p:bldP spid="13" grpId="0"/>
      <p:bldP spid="6"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960498" cy="49244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a:ln/>
                <a:solidFill>
                  <a:srgbClr val="00B0F0"/>
                </a:solidFill>
                <a:latin typeface="Times New Roman" panose="02020603050405020304" pitchFamily="18" charset="0"/>
                <a:cs typeface="Times New Roman" panose="02020603050405020304" pitchFamily="18" charset="0"/>
              </a:rPr>
              <a:t>MÔ HÌNH KẾT NỐI TỔNG THỂ MẠNG TSLCD</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277" y="786987"/>
            <a:ext cx="10197123" cy="5536540"/>
          </a:xfrm>
          <a:prstGeom prst="rect">
            <a:avLst/>
          </a:prstGeom>
        </p:spPr>
      </p:pic>
    </p:spTree>
    <p:extLst>
      <p:ext uri="{BB962C8B-B14F-4D97-AF65-F5344CB8AC3E}">
        <p14:creationId xmlns:p14="http://schemas.microsoft.com/office/powerpoint/2010/main" val="4413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960498" cy="49244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a:ln/>
                <a:solidFill>
                  <a:srgbClr val="00B0F0"/>
                </a:solidFill>
                <a:latin typeface="Times New Roman" panose="02020603050405020304" pitchFamily="18" charset="0"/>
                <a:cs typeface="Times New Roman" panose="02020603050405020304" pitchFamily="18" charset="0"/>
              </a:rPr>
              <a:t>MÔ HÌNH KẾT NỐI CÁC Đ</a:t>
            </a:r>
            <a:r>
              <a:rPr lang="vi-VN" sz="2600" b="1">
                <a:ln/>
                <a:solidFill>
                  <a:srgbClr val="00B0F0"/>
                </a:solidFill>
                <a:latin typeface="Times New Roman" panose="02020603050405020304" pitchFamily="18" charset="0"/>
                <a:cs typeface="Times New Roman" panose="02020603050405020304" pitchFamily="18" charset="0"/>
              </a:rPr>
              <a:t>Ơ</a:t>
            </a:r>
            <a:r>
              <a:rPr lang="en-US" sz="2600" b="1">
                <a:ln/>
                <a:solidFill>
                  <a:srgbClr val="00B0F0"/>
                </a:solidFill>
                <a:latin typeface="Times New Roman" panose="02020603050405020304" pitchFamily="18" charset="0"/>
                <a:cs typeface="Times New Roman" panose="02020603050405020304" pitchFamily="18" charset="0"/>
              </a:rPr>
              <a:t>N VỊ CẤP II (KIỂU NGANG HÀNG)</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79859516"/>
              </p:ext>
            </p:extLst>
          </p:nvPr>
        </p:nvGraphicFramePr>
        <p:xfrm>
          <a:off x="1645870" y="786987"/>
          <a:ext cx="10089288" cy="5553603"/>
        </p:xfrm>
        <a:graphic>
          <a:graphicData uri="http://schemas.openxmlformats.org/presentationml/2006/ole">
            <mc:AlternateContent xmlns:mc="http://schemas.openxmlformats.org/markup-compatibility/2006">
              <mc:Choice xmlns:v="urn:schemas-microsoft-com:vml" Requires="v">
                <p:oleObj spid="_x0000_s1325" r:id="rId3" imgW="12391901" imgH="10553700" progId="Visio.Drawing.15">
                  <p:embed/>
                </p:oleObj>
              </mc:Choice>
              <mc:Fallback>
                <p:oleObj r:id="rId3" imgW="12391901" imgH="1055370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870" y="786987"/>
                        <a:ext cx="10089288" cy="5553603"/>
                      </a:xfrm>
                      <a:prstGeom prst="rect">
                        <a:avLst/>
                      </a:prstGeom>
                      <a:noFill/>
                    </p:spPr>
                  </p:pic>
                </p:oleObj>
              </mc:Fallback>
            </mc:AlternateContent>
          </a:graphicData>
        </a:graphic>
      </p:graphicFrame>
    </p:spTree>
    <p:extLst>
      <p:ext uri="{BB962C8B-B14F-4D97-AF65-F5344CB8AC3E}">
        <p14:creationId xmlns:p14="http://schemas.microsoft.com/office/powerpoint/2010/main" val="148868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960498" cy="49244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a:ln/>
                <a:solidFill>
                  <a:srgbClr val="00B0F0"/>
                </a:solidFill>
                <a:latin typeface="Times New Roman" panose="02020603050405020304" pitchFamily="18" charset="0"/>
                <a:cs typeface="Times New Roman" panose="02020603050405020304" pitchFamily="18" charset="0"/>
              </a:rPr>
              <a:t>MÔ HÌNH KẾT NỐI CÁC Đ</a:t>
            </a:r>
            <a:r>
              <a:rPr lang="vi-VN" sz="2600" b="1">
                <a:ln/>
                <a:solidFill>
                  <a:srgbClr val="00B0F0"/>
                </a:solidFill>
                <a:latin typeface="Times New Roman" panose="02020603050405020304" pitchFamily="18" charset="0"/>
                <a:cs typeface="Times New Roman" panose="02020603050405020304" pitchFamily="18" charset="0"/>
              </a:rPr>
              <a:t>Ơ</a:t>
            </a:r>
            <a:r>
              <a:rPr lang="en-US" sz="2600" b="1">
                <a:ln/>
                <a:solidFill>
                  <a:srgbClr val="00B0F0"/>
                </a:solidFill>
                <a:latin typeface="Times New Roman" panose="02020603050405020304" pitchFamily="18" charset="0"/>
                <a:cs typeface="Times New Roman" panose="02020603050405020304" pitchFamily="18" charset="0"/>
              </a:rPr>
              <a:t>N VỊ CẤP II (KIỂU PHÂN CẤP)</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729610946"/>
              </p:ext>
            </p:extLst>
          </p:nvPr>
        </p:nvGraphicFramePr>
        <p:xfrm>
          <a:off x="1584101" y="888642"/>
          <a:ext cx="10151057" cy="5424316"/>
        </p:xfrm>
        <a:graphic>
          <a:graphicData uri="http://schemas.openxmlformats.org/presentationml/2006/ole">
            <mc:AlternateContent xmlns:mc="http://schemas.openxmlformats.org/markup-compatibility/2006">
              <mc:Choice xmlns:v="urn:schemas-microsoft-com:vml" Requires="v">
                <p:oleObj spid="_x0000_s2348" r:id="rId3" imgW="12382549" imgH="10553700" progId="Visio.Drawing.15">
                  <p:embed/>
                </p:oleObj>
              </mc:Choice>
              <mc:Fallback>
                <p:oleObj r:id="rId3" imgW="12382549" imgH="1055370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101" y="888642"/>
                        <a:ext cx="10151057" cy="5424316"/>
                      </a:xfrm>
                      <a:prstGeom prst="rect">
                        <a:avLst/>
                      </a:prstGeom>
                      <a:noFill/>
                    </p:spPr>
                  </p:pic>
                </p:oleObj>
              </mc:Fallback>
            </mc:AlternateContent>
          </a:graphicData>
        </a:graphic>
      </p:graphicFrame>
    </p:spTree>
    <p:extLst>
      <p:ext uri="{BB962C8B-B14F-4D97-AF65-F5344CB8AC3E}">
        <p14:creationId xmlns:p14="http://schemas.microsoft.com/office/powerpoint/2010/main" val="17219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902" y="281665"/>
            <a:ext cx="9960498"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rgbClr val="00B0F0"/>
                </a:solidFill>
                <a:latin typeface="Times New Roman" panose="02020603050405020304" pitchFamily="18" charset="0"/>
                <a:cs typeface="Times New Roman" panose="02020603050405020304" pitchFamily="18" charset="0"/>
              </a:rPr>
              <a:t>CÁC B</a:t>
            </a:r>
            <a:r>
              <a:rPr lang="vi-VN" sz="2800" b="1">
                <a:ln/>
                <a:solidFill>
                  <a:srgbClr val="00B0F0"/>
                </a:solidFill>
                <a:latin typeface="Times New Roman" panose="02020603050405020304" pitchFamily="18" charset="0"/>
                <a:cs typeface="Times New Roman" panose="02020603050405020304" pitchFamily="18" charset="0"/>
              </a:rPr>
              <a:t>ƯỚC TRIỂN KHAI KÊNH TSLCD</a:t>
            </a:r>
            <a:endParaRPr lang="en-US" sz="2800" b="1">
              <a:ln/>
              <a:solidFill>
                <a:srgbClr val="00B0F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5339E06-139D-4406-B936-7E9C548766A9}"/>
              </a:ext>
            </a:extLst>
          </p:cNvPr>
          <p:cNvSpPr txBox="1"/>
          <p:nvPr/>
        </p:nvSpPr>
        <p:spPr>
          <a:xfrm>
            <a:off x="923278" y="1201245"/>
            <a:ext cx="10786122" cy="400110"/>
          </a:xfrm>
          <a:prstGeom prst="rect">
            <a:avLst/>
          </a:prstGeom>
          <a:noFill/>
        </p:spPr>
        <p:txBody>
          <a:bodyPr wrap="square" rtlCol="0">
            <a:spAutoFit/>
          </a:bodyPr>
          <a:lstStyle/>
          <a:p>
            <a:pPr algn="just"/>
            <a:r>
              <a:rPr lang="vi-VN" sz="2000" b="1" u="sng">
                <a:solidFill>
                  <a:schemeClr val="accent2">
                    <a:lumMod val="75000"/>
                  </a:schemeClr>
                </a:solidFill>
                <a:latin typeface="Calibri" pitchFamily="34" charset="0"/>
                <a:cs typeface="Arial" panose="020B0604020202020204" pitchFamily="34" charset="0"/>
              </a:rPr>
              <a:t>Bướ</a:t>
            </a:r>
            <a:r>
              <a:rPr lang="en-US" sz="2000" b="1" u="sng">
                <a:solidFill>
                  <a:schemeClr val="accent2">
                    <a:lumMod val="75000"/>
                  </a:schemeClr>
                </a:solidFill>
                <a:latin typeface="Calibri" pitchFamily="34" charset="0"/>
                <a:cs typeface="Arial" panose="020B0604020202020204" pitchFamily="34" charset="0"/>
              </a:rPr>
              <a:t>c 1:</a:t>
            </a:r>
            <a:r>
              <a:rPr lang="vi-VN" sz="2000">
                <a:solidFill>
                  <a:schemeClr val="accent2">
                    <a:lumMod val="75000"/>
                  </a:schemeClr>
                </a:solidFill>
                <a:latin typeface="Calibri" pitchFamily="34" charset="0"/>
                <a:cs typeface="Arial" panose="020B0604020202020204" pitchFamily="34" charset="0"/>
              </a:rPr>
              <a:t>  </a:t>
            </a:r>
            <a:r>
              <a:rPr lang="en-US" sz="2000">
                <a:solidFill>
                  <a:schemeClr val="accent2">
                    <a:lumMod val="75000"/>
                  </a:schemeClr>
                </a:solidFill>
                <a:latin typeface="Calibri" pitchFamily="34" charset="0"/>
                <a:cs typeface="Arial" panose="020B0604020202020204" pitchFamily="34" charset="0"/>
              </a:rPr>
              <a:t>Thu </a:t>
            </a:r>
            <a:r>
              <a:rPr lang="en-US" sz="2000" err="1">
                <a:solidFill>
                  <a:schemeClr val="accent2">
                    <a:lumMod val="75000"/>
                  </a:schemeClr>
                </a:solidFill>
                <a:latin typeface="Calibri" pitchFamily="34" charset="0"/>
                <a:cs typeface="Arial" panose="020B0604020202020204" pitchFamily="34" charset="0"/>
              </a:rPr>
              <a:t>thập</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thông</a:t>
            </a:r>
            <a:r>
              <a:rPr lang="en-US" sz="2000">
                <a:solidFill>
                  <a:schemeClr val="accent2">
                    <a:lumMod val="75000"/>
                  </a:schemeClr>
                </a:solidFill>
                <a:latin typeface="Calibri" pitchFamily="34" charset="0"/>
                <a:cs typeface="Arial" panose="020B0604020202020204" pitchFamily="34" charset="0"/>
              </a:rPr>
              <a:t> tin </a:t>
            </a:r>
            <a:r>
              <a:rPr lang="en-US" sz="2000" err="1">
                <a:solidFill>
                  <a:schemeClr val="accent2">
                    <a:lumMod val="75000"/>
                  </a:schemeClr>
                </a:solidFill>
                <a:latin typeface="Calibri" pitchFamily="34" charset="0"/>
                <a:cs typeface="Arial" panose="020B0604020202020204" pitchFamily="34" charset="0"/>
              </a:rPr>
              <a:t>liên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quan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đến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Mạng</a:t>
            </a:r>
            <a:r>
              <a:rPr lang="en-US" sz="2000">
                <a:solidFill>
                  <a:schemeClr val="accent2">
                    <a:lumMod val="75000"/>
                  </a:schemeClr>
                </a:solidFill>
                <a:latin typeface="Calibri" pitchFamily="34" charset="0"/>
                <a:cs typeface="Arial" panose="020B0604020202020204" pitchFamily="34" charset="0"/>
              </a:rPr>
              <a:t> TSLCD </a:t>
            </a:r>
            <a:r>
              <a:rPr lang="en-US" sz="2000" err="1">
                <a:solidFill>
                  <a:schemeClr val="accent2">
                    <a:lumMod val="75000"/>
                  </a:schemeClr>
                </a:solidFill>
                <a:latin typeface="Calibri" pitchFamily="34" charset="0"/>
                <a:cs typeface="Arial" panose="020B0604020202020204" pitchFamily="34" charset="0"/>
              </a:rPr>
              <a:t>tại</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tỉnh</a:t>
            </a:r>
            <a:r>
              <a:rPr lang="en-US" sz="2000">
                <a:solidFill>
                  <a:schemeClr val="accent2">
                    <a:lumMod val="75000"/>
                  </a:schemeClr>
                </a:solidFill>
                <a:latin typeface="Calibri" pitchFamily="34" charset="0"/>
                <a:cs typeface="Arial" panose="020B0604020202020204" pitchFamily="34" charset="0"/>
              </a:rPr>
              <a:t>/</a:t>
            </a:r>
            <a:r>
              <a:rPr lang="en-US" sz="2000" err="1">
                <a:solidFill>
                  <a:schemeClr val="accent2">
                    <a:lumMod val="75000"/>
                  </a:schemeClr>
                </a:solidFill>
                <a:latin typeface="Calibri" pitchFamily="34" charset="0"/>
                <a:cs typeface="Arial" panose="020B0604020202020204" pitchFamily="34" charset="0"/>
              </a:rPr>
              <a:t>Tp</a:t>
            </a:r>
            <a:r>
              <a:rPr lang="vi-VN" sz="2000">
                <a:solidFill>
                  <a:schemeClr val="accent2">
                    <a:lumMod val="75000"/>
                  </a:schemeClr>
                </a:solidFill>
                <a:latin typeface="Calibri" pitchFamily="34" charset="0"/>
                <a:cs typeface="Arial" panose="020B0604020202020204" pitchFamily="34" charset="0"/>
              </a:rPr>
              <a:t>.</a:t>
            </a:r>
            <a:endParaRPr lang="en-US" sz="2000">
              <a:solidFill>
                <a:schemeClr val="accent2">
                  <a:lumMod val="75000"/>
                </a:schemeClr>
              </a:solidFill>
              <a:latin typeface="Calibri" pitchFamily="34" charset="0"/>
              <a:cs typeface="Arial" panose="020B0604020202020204" pitchFamily="34" charset="0"/>
            </a:endParaRPr>
          </a:p>
        </p:txBody>
      </p:sp>
      <p:sp>
        <p:nvSpPr>
          <p:cNvPr id="5" name="TextBox 4">
            <a:extLst>
              <a:ext uri="{FF2B5EF4-FFF2-40B4-BE49-F238E27FC236}">
                <a16:creationId xmlns:a16="http://schemas.microsoft.com/office/drawing/2014/main" id="{15339E06-139D-4406-B936-7E9C548766A9}"/>
              </a:ext>
            </a:extLst>
          </p:cNvPr>
          <p:cNvSpPr txBox="1"/>
          <p:nvPr/>
        </p:nvSpPr>
        <p:spPr>
          <a:xfrm>
            <a:off x="923278" y="1751590"/>
            <a:ext cx="10786122" cy="707886"/>
          </a:xfrm>
          <a:prstGeom prst="rect">
            <a:avLst/>
          </a:prstGeom>
          <a:noFill/>
        </p:spPr>
        <p:txBody>
          <a:bodyPr wrap="square" rtlCol="0">
            <a:spAutoFit/>
          </a:bodyPr>
          <a:lstStyle/>
          <a:p>
            <a:pPr algn="just"/>
            <a:r>
              <a:rPr lang="vi-VN" sz="2000" b="1" u="sng">
                <a:solidFill>
                  <a:schemeClr val="accent2">
                    <a:lumMod val="75000"/>
                  </a:schemeClr>
                </a:solidFill>
                <a:latin typeface="Calibri" pitchFamily="34" charset="0"/>
                <a:cs typeface="Arial" panose="020B0604020202020204" pitchFamily="34" charset="0"/>
              </a:rPr>
              <a:t>Bướ</a:t>
            </a:r>
            <a:r>
              <a:rPr lang="en-US" sz="2000" b="1" u="sng">
                <a:solidFill>
                  <a:schemeClr val="accent2">
                    <a:lumMod val="75000"/>
                  </a:schemeClr>
                </a:solidFill>
                <a:latin typeface="Calibri" pitchFamily="34" charset="0"/>
                <a:cs typeface="Arial" panose="020B0604020202020204" pitchFamily="34" charset="0"/>
              </a:rPr>
              <a:t>c 2:</a:t>
            </a:r>
            <a:r>
              <a:rPr lang="vi-VN"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Làm</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văn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bản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gửi</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Sở</a:t>
            </a:r>
            <a:r>
              <a:rPr lang="en-US" sz="2000">
                <a:solidFill>
                  <a:schemeClr val="accent2">
                    <a:lumMod val="75000"/>
                  </a:schemeClr>
                </a:solidFill>
                <a:latin typeface="Calibri" pitchFamily="34" charset="0"/>
                <a:cs typeface="Arial" panose="020B0604020202020204" pitchFamily="34" charset="0"/>
              </a:rPr>
              <a:t> TT&amp;TT, UBND </a:t>
            </a:r>
            <a:r>
              <a:rPr lang="en-US" sz="2000" err="1">
                <a:solidFill>
                  <a:schemeClr val="accent2">
                    <a:lumMod val="75000"/>
                  </a:schemeClr>
                </a:solidFill>
                <a:latin typeface="Calibri" pitchFamily="34" charset="0"/>
                <a:cs typeface="Arial" panose="020B0604020202020204" pitchFamily="34" charset="0"/>
              </a:rPr>
              <a:t>tỉnh</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để</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đề</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nghị</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chính</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thức</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được</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tham</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gia</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xây</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dựng</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mạng</a:t>
            </a:r>
            <a:r>
              <a:rPr lang="en-US" sz="2000">
                <a:solidFill>
                  <a:schemeClr val="accent2">
                    <a:lumMod val="75000"/>
                  </a:schemeClr>
                </a:solidFill>
                <a:latin typeface="Calibri" pitchFamily="34" charset="0"/>
                <a:cs typeface="Arial" panose="020B0604020202020204" pitchFamily="34" charset="0"/>
              </a:rPr>
              <a:t> TSLCD </a:t>
            </a:r>
            <a:r>
              <a:rPr lang="en-US" sz="2000" err="1">
                <a:solidFill>
                  <a:schemeClr val="accent2">
                    <a:lumMod val="75000"/>
                  </a:schemeClr>
                </a:solidFill>
                <a:latin typeface="Calibri" pitchFamily="34" charset="0"/>
                <a:cs typeface="Arial" panose="020B0604020202020204" pitchFamily="34" charset="0"/>
              </a:rPr>
              <a:t>cấp</a:t>
            </a:r>
            <a:r>
              <a:rPr lang="en-US" sz="2000">
                <a:solidFill>
                  <a:schemeClr val="accent2">
                    <a:lumMod val="75000"/>
                  </a:schemeClr>
                </a:solidFill>
                <a:latin typeface="Calibri" pitchFamily="34" charset="0"/>
                <a:cs typeface="Arial" panose="020B0604020202020204" pitchFamily="34" charset="0"/>
              </a:rPr>
              <a:t> II</a:t>
            </a:r>
            <a:r>
              <a:rPr lang="vi-VN" sz="2000">
                <a:solidFill>
                  <a:schemeClr val="accent2">
                    <a:lumMod val="75000"/>
                  </a:schemeClr>
                </a:solidFill>
                <a:latin typeface="Calibri" pitchFamily="34" charset="0"/>
                <a:cs typeface="Arial" panose="020B0604020202020204" pitchFamily="34" charset="0"/>
              </a:rPr>
              <a:t>.</a:t>
            </a:r>
            <a:endParaRPr lang="en-US" sz="2000">
              <a:solidFill>
                <a:schemeClr val="accent2">
                  <a:lumMod val="75000"/>
                </a:schemeClr>
              </a:solidFill>
              <a:latin typeface="Calibri" pitchFamily="34" charset="0"/>
              <a:cs typeface="Arial" panose="020B0604020202020204" pitchFamily="34" charset="0"/>
            </a:endParaRPr>
          </a:p>
        </p:txBody>
      </p:sp>
      <p:sp>
        <p:nvSpPr>
          <p:cNvPr id="6" name="TextBox 5">
            <a:extLst>
              <a:ext uri="{FF2B5EF4-FFF2-40B4-BE49-F238E27FC236}">
                <a16:creationId xmlns:a16="http://schemas.microsoft.com/office/drawing/2014/main" id="{15339E06-139D-4406-B936-7E9C548766A9}"/>
              </a:ext>
            </a:extLst>
          </p:cNvPr>
          <p:cNvSpPr txBox="1"/>
          <p:nvPr/>
        </p:nvSpPr>
        <p:spPr>
          <a:xfrm>
            <a:off x="923278" y="2570037"/>
            <a:ext cx="10786122" cy="400110"/>
          </a:xfrm>
          <a:prstGeom prst="rect">
            <a:avLst/>
          </a:prstGeom>
          <a:noFill/>
        </p:spPr>
        <p:txBody>
          <a:bodyPr wrap="square" rtlCol="0">
            <a:spAutoFit/>
          </a:bodyPr>
          <a:lstStyle/>
          <a:p>
            <a:pPr algn="just"/>
            <a:r>
              <a:rPr lang="vi-VN" sz="2000" b="1" u="sng">
                <a:solidFill>
                  <a:schemeClr val="accent2">
                    <a:lumMod val="75000"/>
                  </a:schemeClr>
                </a:solidFill>
                <a:latin typeface="Calibri" pitchFamily="34" charset="0"/>
                <a:cs typeface="Arial" panose="020B0604020202020204" pitchFamily="34" charset="0"/>
              </a:rPr>
              <a:t>Bướ</a:t>
            </a:r>
            <a:r>
              <a:rPr lang="en-US" sz="2000" b="1" u="sng">
                <a:solidFill>
                  <a:schemeClr val="accent2">
                    <a:lumMod val="75000"/>
                  </a:schemeClr>
                </a:solidFill>
                <a:latin typeface="Calibri" pitchFamily="34" charset="0"/>
                <a:cs typeface="Arial" panose="020B0604020202020204" pitchFamily="34" charset="0"/>
              </a:rPr>
              <a:t>c 3:</a:t>
            </a:r>
            <a:r>
              <a:rPr lang="vi-VN"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Phê</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duyệt</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phương</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án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kỹ</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thuật</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xin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quy</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hoạch</a:t>
            </a:r>
            <a:r>
              <a:rPr lang="en-US" sz="2000">
                <a:solidFill>
                  <a:schemeClr val="accent2">
                    <a:lumMod val="75000"/>
                  </a:schemeClr>
                </a:solidFill>
                <a:latin typeface="Calibri" pitchFamily="34" charset="0"/>
                <a:cs typeface="Arial" panose="020B0604020202020204" pitchFamily="34" charset="0"/>
              </a:rPr>
              <a:t> IP </a:t>
            </a:r>
            <a:r>
              <a:rPr lang="en-US" sz="2000" err="1">
                <a:solidFill>
                  <a:schemeClr val="accent2">
                    <a:lumMod val="75000"/>
                  </a:schemeClr>
                </a:solidFill>
                <a:latin typeface="Calibri" pitchFamily="34" charset="0"/>
                <a:cs typeface="Arial" panose="020B0604020202020204" pitchFamily="34" charset="0"/>
              </a:rPr>
              <a:t>của</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Cục</a:t>
            </a:r>
            <a:r>
              <a:rPr lang="en-US" sz="2000">
                <a:solidFill>
                  <a:schemeClr val="accent2">
                    <a:lumMod val="75000"/>
                  </a:schemeClr>
                </a:solidFill>
                <a:latin typeface="Calibri" pitchFamily="34" charset="0"/>
                <a:cs typeface="Arial" panose="020B0604020202020204" pitchFamily="34" charset="0"/>
              </a:rPr>
              <a:t> BĐTW</a:t>
            </a:r>
            <a:r>
              <a:rPr lang="vi-VN" sz="2000">
                <a:solidFill>
                  <a:schemeClr val="accent2">
                    <a:lumMod val="75000"/>
                  </a:schemeClr>
                </a:solidFill>
                <a:latin typeface="Calibri" pitchFamily="34" charset="0"/>
                <a:cs typeface="Arial" panose="020B0604020202020204" pitchFamily="34" charset="0"/>
              </a:rPr>
              <a:t>.</a:t>
            </a:r>
            <a:endParaRPr lang="en-US" sz="2000">
              <a:solidFill>
                <a:schemeClr val="accent2">
                  <a:lumMod val="75000"/>
                </a:schemeClr>
              </a:solidFill>
              <a:latin typeface="Calibri" pitchFamily="34" charset="0"/>
              <a:cs typeface="Arial" panose="020B0604020202020204" pitchFamily="34" charset="0"/>
            </a:endParaRPr>
          </a:p>
        </p:txBody>
      </p:sp>
      <p:sp>
        <p:nvSpPr>
          <p:cNvPr id="8" name="TextBox 7">
            <a:extLst>
              <a:ext uri="{FF2B5EF4-FFF2-40B4-BE49-F238E27FC236}">
                <a16:creationId xmlns:a16="http://schemas.microsoft.com/office/drawing/2014/main" id="{15339E06-139D-4406-B936-7E9C548766A9}"/>
              </a:ext>
            </a:extLst>
          </p:cNvPr>
          <p:cNvSpPr txBox="1"/>
          <p:nvPr/>
        </p:nvSpPr>
        <p:spPr>
          <a:xfrm>
            <a:off x="923278" y="3258411"/>
            <a:ext cx="10786122" cy="400110"/>
          </a:xfrm>
          <a:prstGeom prst="rect">
            <a:avLst/>
          </a:prstGeom>
          <a:noFill/>
        </p:spPr>
        <p:txBody>
          <a:bodyPr wrap="square" rtlCol="0">
            <a:spAutoFit/>
          </a:bodyPr>
          <a:lstStyle/>
          <a:p>
            <a:pPr algn="just"/>
            <a:r>
              <a:rPr lang="vi-VN" sz="2000" b="1" u="sng">
                <a:solidFill>
                  <a:schemeClr val="accent2">
                    <a:lumMod val="75000"/>
                  </a:schemeClr>
                </a:solidFill>
                <a:latin typeface="Calibri" pitchFamily="34" charset="0"/>
                <a:cs typeface="Arial" panose="020B0604020202020204" pitchFamily="34" charset="0"/>
              </a:rPr>
              <a:t>Bướ</a:t>
            </a:r>
            <a:r>
              <a:rPr lang="en-US" sz="2000" b="1" u="sng">
                <a:solidFill>
                  <a:schemeClr val="accent2">
                    <a:lumMod val="75000"/>
                  </a:schemeClr>
                </a:solidFill>
                <a:latin typeface="Calibri" pitchFamily="34" charset="0"/>
                <a:cs typeface="Arial" panose="020B0604020202020204" pitchFamily="34" charset="0"/>
              </a:rPr>
              <a:t>c 4:</a:t>
            </a:r>
            <a:r>
              <a:rPr lang="vi-VN"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Chuẩn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bị</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các</a:t>
            </a:r>
            <a:r>
              <a:rPr lang="en-US" sz="2000">
                <a:solidFill>
                  <a:schemeClr val="accent2">
                    <a:lumMod val="75000"/>
                  </a:schemeClr>
                </a:solidFill>
                <a:latin typeface="Calibri" pitchFamily="34" charset="0"/>
                <a:cs typeface="Arial" panose="020B0604020202020204" pitchFamily="34" charset="0"/>
              </a:rPr>
              <a:t> điều </a:t>
            </a:r>
            <a:r>
              <a:rPr lang="en-US" sz="2000" err="1">
                <a:solidFill>
                  <a:schemeClr val="accent2">
                    <a:lumMod val="75000"/>
                  </a:schemeClr>
                </a:solidFill>
                <a:latin typeface="Calibri" pitchFamily="34" charset="0"/>
                <a:cs typeface="Arial" panose="020B0604020202020204" pitchFamily="34" charset="0"/>
              </a:rPr>
              <a:t>kiện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đảm</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bảo</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để</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triển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khai</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cung</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cấp</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dịch</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vụ</a:t>
            </a:r>
            <a:r>
              <a:rPr lang="vi-VN" sz="2000">
                <a:solidFill>
                  <a:schemeClr val="accent2">
                    <a:lumMod val="75000"/>
                  </a:schemeClr>
                </a:solidFill>
                <a:latin typeface="Calibri" pitchFamily="34" charset="0"/>
                <a:cs typeface="Arial" panose="020B0604020202020204" pitchFamily="34" charset="0"/>
              </a:rPr>
              <a:t>.</a:t>
            </a:r>
            <a:endParaRPr lang="en-US" sz="2000">
              <a:solidFill>
                <a:schemeClr val="accent2">
                  <a:lumMod val="75000"/>
                </a:schemeClr>
              </a:solidFill>
              <a:latin typeface="Calibri" pitchFamily="34" charset="0"/>
              <a:cs typeface="Arial" panose="020B0604020202020204" pitchFamily="34" charset="0"/>
            </a:endParaRPr>
          </a:p>
        </p:txBody>
      </p:sp>
      <p:sp>
        <p:nvSpPr>
          <p:cNvPr id="9" name="TextBox 8">
            <a:extLst>
              <a:ext uri="{FF2B5EF4-FFF2-40B4-BE49-F238E27FC236}">
                <a16:creationId xmlns:a16="http://schemas.microsoft.com/office/drawing/2014/main" id="{15339E06-139D-4406-B936-7E9C548766A9}"/>
              </a:ext>
            </a:extLst>
          </p:cNvPr>
          <p:cNvSpPr txBox="1"/>
          <p:nvPr/>
        </p:nvSpPr>
        <p:spPr>
          <a:xfrm>
            <a:off x="923278" y="3887854"/>
            <a:ext cx="10786122" cy="400110"/>
          </a:xfrm>
          <a:prstGeom prst="rect">
            <a:avLst/>
          </a:prstGeom>
          <a:noFill/>
        </p:spPr>
        <p:txBody>
          <a:bodyPr wrap="square" rtlCol="0">
            <a:spAutoFit/>
          </a:bodyPr>
          <a:lstStyle/>
          <a:p>
            <a:pPr algn="just"/>
            <a:r>
              <a:rPr lang="vi-VN" sz="2000" b="1" u="sng">
                <a:solidFill>
                  <a:schemeClr val="accent2">
                    <a:lumMod val="75000"/>
                  </a:schemeClr>
                </a:solidFill>
                <a:latin typeface="Calibri" pitchFamily="34" charset="0"/>
                <a:cs typeface="Arial" panose="020B0604020202020204" pitchFamily="34" charset="0"/>
              </a:rPr>
              <a:t>Bướ</a:t>
            </a:r>
            <a:r>
              <a:rPr lang="en-US" sz="2000" b="1" u="sng">
                <a:solidFill>
                  <a:schemeClr val="accent2">
                    <a:lumMod val="75000"/>
                  </a:schemeClr>
                </a:solidFill>
                <a:latin typeface="Calibri" pitchFamily="34" charset="0"/>
                <a:cs typeface="Arial" panose="020B0604020202020204" pitchFamily="34" charset="0"/>
              </a:rPr>
              <a:t>c 5:</a:t>
            </a:r>
            <a:r>
              <a:rPr lang="vi-VN"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Ký</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hợp</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đồng</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triển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khai</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cung</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cấp</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dịch</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vụ</a:t>
            </a:r>
            <a:r>
              <a:rPr lang="vi-VN" sz="2000">
                <a:solidFill>
                  <a:schemeClr val="accent2">
                    <a:lumMod val="75000"/>
                  </a:schemeClr>
                </a:solidFill>
                <a:latin typeface="Calibri" pitchFamily="34" charset="0"/>
                <a:cs typeface="Arial" panose="020B0604020202020204" pitchFamily="34" charset="0"/>
              </a:rPr>
              <a:t>.</a:t>
            </a:r>
            <a:endParaRPr lang="en-US" sz="2000">
              <a:solidFill>
                <a:schemeClr val="accent2">
                  <a:lumMod val="75000"/>
                </a:schemeClr>
              </a:solidFill>
              <a:latin typeface="Calibri" pitchFamily="34" charset="0"/>
              <a:cs typeface="Arial" panose="020B0604020202020204" pitchFamily="34" charset="0"/>
            </a:endParaRPr>
          </a:p>
        </p:txBody>
      </p:sp>
      <p:sp>
        <p:nvSpPr>
          <p:cNvPr id="10" name="TextBox 9">
            <a:extLst>
              <a:ext uri="{FF2B5EF4-FFF2-40B4-BE49-F238E27FC236}">
                <a16:creationId xmlns:a16="http://schemas.microsoft.com/office/drawing/2014/main" id="{15339E06-139D-4406-B936-7E9C548766A9}"/>
              </a:ext>
            </a:extLst>
          </p:cNvPr>
          <p:cNvSpPr txBox="1"/>
          <p:nvPr/>
        </p:nvSpPr>
        <p:spPr>
          <a:xfrm>
            <a:off x="923278" y="4517297"/>
            <a:ext cx="10786122" cy="400110"/>
          </a:xfrm>
          <a:prstGeom prst="rect">
            <a:avLst/>
          </a:prstGeom>
          <a:noFill/>
        </p:spPr>
        <p:txBody>
          <a:bodyPr wrap="square" rtlCol="0">
            <a:spAutoFit/>
          </a:bodyPr>
          <a:lstStyle/>
          <a:p>
            <a:pPr algn="just"/>
            <a:r>
              <a:rPr lang="vi-VN" sz="2000" b="1" u="sng">
                <a:solidFill>
                  <a:schemeClr val="accent2">
                    <a:lumMod val="75000"/>
                  </a:schemeClr>
                </a:solidFill>
                <a:latin typeface="Calibri" pitchFamily="34" charset="0"/>
                <a:cs typeface="Arial" panose="020B0604020202020204" pitchFamily="34" charset="0"/>
              </a:rPr>
              <a:t>Bướ</a:t>
            </a:r>
            <a:r>
              <a:rPr lang="en-US" sz="2000" b="1" u="sng">
                <a:solidFill>
                  <a:schemeClr val="accent2">
                    <a:lumMod val="75000"/>
                  </a:schemeClr>
                </a:solidFill>
                <a:latin typeface="Calibri" pitchFamily="34" charset="0"/>
                <a:cs typeface="Arial" panose="020B0604020202020204" pitchFamily="34" charset="0"/>
              </a:rPr>
              <a:t>c 6:</a:t>
            </a:r>
            <a:r>
              <a:rPr lang="vi-VN"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Nghiệm</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thu</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bàn</a:t>
            </a:r>
            <a:r>
              <a:rPr lang="en-US" sz="2000">
                <a:solidFill>
                  <a:schemeClr val="accent2">
                    <a:lumMod val="75000"/>
                  </a:schemeClr>
                </a:solidFill>
                <a:latin typeface="Calibri" pitchFamily="34" charset="0"/>
                <a:cs typeface="Arial" panose="020B0604020202020204" pitchFamily="34" charset="0"/>
              </a:rPr>
              <a:t> </a:t>
            </a:r>
            <a:r>
              <a:rPr lang="en-US" sz="2000" err="1">
                <a:solidFill>
                  <a:schemeClr val="accent2">
                    <a:lumMod val="75000"/>
                  </a:schemeClr>
                </a:solidFill>
                <a:latin typeface="Calibri" pitchFamily="34" charset="0"/>
                <a:cs typeface="Arial" panose="020B0604020202020204" pitchFamily="34" charset="0"/>
              </a:rPr>
              <a:t>giao</a:t>
            </a:r>
            <a:r>
              <a:rPr lang="vi-VN" sz="2000">
                <a:solidFill>
                  <a:schemeClr val="accent2">
                    <a:lumMod val="75000"/>
                  </a:schemeClr>
                </a:solidFill>
                <a:latin typeface="Calibri" pitchFamily="34" charset="0"/>
                <a:cs typeface="Arial" panose="020B0604020202020204" pitchFamily="34" charset="0"/>
              </a:rPr>
              <a:t>.</a:t>
            </a:r>
            <a:endParaRPr lang="en-US" sz="2000">
              <a:solidFill>
                <a:schemeClr val="accent2">
                  <a:lumMod val="75000"/>
                </a:schemeClr>
              </a:solidFill>
              <a:latin typeface="Calibri" pitchFamily="34" charset="0"/>
              <a:cs typeface="Arial" panose="020B0604020202020204" pitchFamily="34" charset="0"/>
            </a:endParaRPr>
          </a:p>
        </p:txBody>
      </p:sp>
      <p:sp>
        <p:nvSpPr>
          <p:cNvPr id="11" name="TextBox 10">
            <a:extLst>
              <a:ext uri="{FF2B5EF4-FFF2-40B4-BE49-F238E27FC236}">
                <a16:creationId xmlns:a16="http://schemas.microsoft.com/office/drawing/2014/main" id="{15339E06-139D-4406-B936-7E9C548766A9}"/>
              </a:ext>
            </a:extLst>
          </p:cNvPr>
          <p:cNvSpPr txBox="1"/>
          <p:nvPr/>
        </p:nvSpPr>
        <p:spPr>
          <a:xfrm>
            <a:off x="923278" y="5911783"/>
            <a:ext cx="10786122" cy="338554"/>
          </a:xfrm>
          <a:prstGeom prst="rect">
            <a:avLst/>
          </a:prstGeom>
          <a:noFill/>
        </p:spPr>
        <p:txBody>
          <a:bodyPr wrap="square" rtlCol="0">
            <a:spAutoFit/>
          </a:bodyPr>
          <a:lstStyle/>
          <a:p>
            <a:pPr algn="r"/>
            <a:r>
              <a:rPr lang="en-US" sz="1600" i="1" u="sng" err="1">
                <a:solidFill>
                  <a:schemeClr val="accent2">
                    <a:lumMod val="75000"/>
                  </a:schemeClr>
                </a:solidFill>
                <a:latin typeface="Calibri" pitchFamily="34" charset="0"/>
                <a:cs typeface="Arial" panose="020B0604020202020204" pitchFamily="34" charset="0"/>
              </a:rPr>
              <a:t>Ghi</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chú</a:t>
            </a:r>
            <a:r>
              <a:rPr lang="en-US" sz="1600" i="1" u="sng">
                <a:solidFill>
                  <a:schemeClr val="accent2">
                    <a:lumMod val="75000"/>
                  </a:schemeClr>
                </a:solidFill>
                <a:latin typeface="Calibri" pitchFamily="34" charset="0"/>
                <a:cs typeface="Arial" panose="020B0604020202020204" pitchFamily="34" charset="0"/>
              </a:rPr>
              <a:t>: Chi </a:t>
            </a:r>
            <a:r>
              <a:rPr lang="en-US" sz="1600" i="1" u="sng" err="1">
                <a:solidFill>
                  <a:schemeClr val="accent2">
                    <a:lumMod val="75000"/>
                  </a:schemeClr>
                </a:solidFill>
                <a:latin typeface="Calibri" pitchFamily="34" charset="0"/>
                <a:cs typeface="Arial" panose="020B0604020202020204" pitchFamily="34" charset="0"/>
              </a:rPr>
              <a:t>tiết</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các</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bước</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xem</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trong</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tài</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liệu</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Tổng</a:t>
            </a:r>
            <a:r>
              <a:rPr lang="en-US" sz="1600" i="1" u="sng">
                <a:solidFill>
                  <a:schemeClr val="accent2">
                    <a:lumMod val="75000"/>
                  </a:schemeClr>
                </a:solidFill>
                <a:latin typeface="Calibri" pitchFamily="34" charset="0"/>
                <a:cs typeface="Arial" panose="020B0604020202020204" pitchFamily="34" charset="0"/>
              </a:rPr>
              <a:t> hop </a:t>
            </a:r>
            <a:r>
              <a:rPr lang="en-US" sz="1600" i="1" u="sng" err="1">
                <a:solidFill>
                  <a:schemeClr val="accent2">
                    <a:lumMod val="75000"/>
                  </a:schemeClr>
                </a:solidFill>
                <a:latin typeface="Calibri" pitchFamily="34" charset="0"/>
                <a:cs typeface="Arial" panose="020B0604020202020204" pitchFamily="34" charset="0"/>
              </a:rPr>
              <a:t>về</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mạng</a:t>
            </a:r>
            <a:r>
              <a:rPr lang="en-US" sz="1600" i="1" u="sng">
                <a:solidFill>
                  <a:schemeClr val="accent2">
                    <a:lumMod val="75000"/>
                  </a:schemeClr>
                </a:solidFill>
                <a:latin typeface="Calibri" pitchFamily="34" charset="0"/>
                <a:cs typeface="Arial" panose="020B0604020202020204" pitchFamily="34" charset="0"/>
              </a:rPr>
              <a:t> TSLCD” </a:t>
            </a:r>
            <a:r>
              <a:rPr lang="en-US" sz="1600" i="1" u="sng" err="1">
                <a:solidFill>
                  <a:schemeClr val="accent2">
                    <a:lumMod val="75000"/>
                  </a:schemeClr>
                </a:solidFill>
                <a:latin typeface="Calibri" pitchFamily="34" charset="0"/>
                <a:cs typeface="Arial" panose="020B0604020202020204" pitchFamily="34" charset="0"/>
              </a:rPr>
              <a:t>gửi</a:t>
            </a:r>
            <a:r>
              <a:rPr lang="en-US" sz="1600" i="1" u="sng">
                <a:solidFill>
                  <a:schemeClr val="accent2">
                    <a:lumMod val="75000"/>
                  </a:schemeClr>
                </a:solidFill>
                <a:latin typeface="Calibri" pitchFamily="34" charset="0"/>
                <a:cs typeface="Arial" panose="020B0604020202020204" pitchFamily="34" charset="0"/>
              </a:rPr>
              <a:t> </a:t>
            </a:r>
            <a:r>
              <a:rPr lang="en-US" sz="1600" i="1" u="sng" err="1">
                <a:solidFill>
                  <a:schemeClr val="accent2">
                    <a:lumMod val="75000"/>
                  </a:schemeClr>
                </a:solidFill>
                <a:latin typeface="Calibri" pitchFamily="34" charset="0"/>
                <a:cs typeface="Arial" panose="020B0604020202020204" pitchFamily="34" charset="0"/>
              </a:rPr>
              <a:t>ngày</a:t>
            </a:r>
            <a:r>
              <a:rPr lang="en-US" sz="1600" i="1" u="sng">
                <a:solidFill>
                  <a:schemeClr val="accent2">
                    <a:lumMod val="75000"/>
                  </a:schemeClr>
                </a:solidFill>
                <a:latin typeface="Calibri" pitchFamily="34" charset="0"/>
                <a:cs typeface="Arial" panose="020B0604020202020204" pitchFamily="34" charset="0"/>
              </a:rPr>
              <a:t> 11/09/2019</a:t>
            </a:r>
            <a:endParaRPr lang="en-US" sz="1600" i="1">
              <a:solidFill>
                <a:schemeClr val="accent2">
                  <a:lumMod val="75000"/>
                </a:schemeClr>
              </a:solidFill>
              <a:latin typeface="Calibri" pitchFamily="34" charset="0"/>
              <a:cs typeface="Arial" panose="020B0604020202020204" pitchFamily="34" charset="0"/>
            </a:endParaRPr>
          </a:p>
        </p:txBody>
      </p:sp>
    </p:spTree>
    <p:extLst>
      <p:ext uri="{BB962C8B-B14F-4D97-AF65-F5344CB8AC3E}">
        <p14:creationId xmlns:p14="http://schemas.microsoft.com/office/powerpoint/2010/main" val="28544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5" grpId="0"/>
      <p:bldP spid="6"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1480</Words>
  <Application>Microsoft Office PowerPoint</Application>
  <PresentationFormat>Widescreen</PresentationFormat>
  <Paragraphs>83</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Calibri Light</vt:lpstr>
      <vt:lpstr>Myriad Pro</vt:lpstr>
      <vt:lpstr>Times New Roman</vt:lpstr>
      <vt:lpstr>Office Theme</vt:lpstr>
      <vt:lpstr>Visio.Drawing.15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Bắc (bact)</dc:creator>
  <cp:lastModifiedBy>Linh Lai Hong</cp:lastModifiedBy>
  <cp:revision>565</cp:revision>
  <dcterms:created xsi:type="dcterms:W3CDTF">2019-07-24T03:22:16Z</dcterms:created>
  <dcterms:modified xsi:type="dcterms:W3CDTF">2019-09-26T07:55:27Z</dcterms:modified>
</cp:coreProperties>
</file>